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8"/>
  </p:notesMasterIdLst>
  <p:sldIdLst>
    <p:sldId id="513" r:id="rId2"/>
    <p:sldId id="564" r:id="rId3"/>
    <p:sldId id="566" r:id="rId4"/>
    <p:sldId id="565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53" r:id="rId45"/>
    <p:sldId id="554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562" r:id="rId54"/>
    <p:sldId id="563" r:id="rId55"/>
    <p:sldId id="567" r:id="rId56"/>
    <p:sldId id="568" r:id="rId57"/>
    <p:sldId id="569" r:id="rId58"/>
    <p:sldId id="570" r:id="rId59"/>
    <p:sldId id="571" r:id="rId60"/>
    <p:sldId id="572" r:id="rId61"/>
    <p:sldId id="573" r:id="rId62"/>
    <p:sldId id="574" r:id="rId63"/>
    <p:sldId id="575" r:id="rId64"/>
    <p:sldId id="576" r:id="rId65"/>
    <p:sldId id="577" r:id="rId66"/>
    <p:sldId id="578" r:id="rId67"/>
    <p:sldId id="579" r:id="rId68"/>
    <p:sldId id="580" r:id="rId69"/>
    <p:sldId id="581" r:id="rId70"/>
    <p:sldId id="582" r:id="rId71"/>
    <p:sldId id="583" r:id="rId72"/>
    <p:sldId id="584" r:id="rId73"/>
    <p:sldId id="585" r:id="rId74"/>
    <p:sldId id="586" r:id="rId75"/>
    <p:sldId id="587" r:id="rId76"/>
    <p:sldId id="588" r:id="rId77"/>
    <p:sldId id="589" r:id="rId78"/>
    <p:sldId id="590" r:id="rId79"/>
    <p:sldId id="591" r:id="rId80"/>
    <p:sldId id="592" r:id="rId81"/>
    <p:sldId id="593" r:id="rId82"/>
    <p:sldId id="594" r:id="rId83"/>
    <p:sldId id="595" r:id="rId84"/>
    <p:sldId id="596" r:id="rId85"/>
    <p:sldId id="597" r:id="rId86"/>
    <p:sldId id="598" r:id="rId87"/>
    <p:sldId id="599" r:id="rId88"/>
    <p:sldId id="600" r:id="rId89"/>
    <p:sldId id="601" r:id="rId90"/>
    <p:sldId id="602" r:id="rId91"/>
    <p:sldId id="603" r:id="rId92"/>
    <p:sldId id="604" r:id="rId93"/>
    <p:sldId id="605" r:id="rId94"/>
    <p:sldId id="606" r:id="rId95"/>
    <p:sldId id="607" r:id="rId96"/>
    <p:sldId id="608" r:id="rId97"/>
    <p:sldId id="609" r:id="rId98"/>
    <p:sldId id="610" r:id="rId99"/>
    <p:sldId id="611" r:id="rId100"/>
    <p:sldId id="612" r:id="rId101"/>
    <p:sldId id="613" r:id="rId102"/>
    <p:sldId id="614" r:id="rId103"/>
    <p:sldId id="615" r:id="rId104"/>
    <p:sldId id="616" r:id="rId105"/>
    <p:sldId id="617" r:id="rId106"/>
    <p:sldId id="618" r:id="rId107"/>
    <p:sldId id="619" r:id="rId108"/>
    <p:sldId id="620" r:id="rId109"/>
    <p:sldId id="621" r:id="rId110"/>
    <p:sldId id="622" r:id="rId111"/>
    <p:sldId id="623" r:id="rId112"/>
    <p:sldId id="624" r:id="rId113"/>
    <p:sldId id="625" r:id="rId114"/>
    <p:sldId id="626" r:id="rId115"/>
    <p:sldId id="627" r:id="rId116"/>
    <p:sldId id="628" r:id="rId117"/>
    <p:sldId id="629" r:id="rId118"/>
    <p:sldId id="630" r:id="rId119"/>
    <p:sldId id="631" r:id="rId120"/>
    <p:sldId id="632" r:id="rId121"/>
    <p:sldId id="633" r:id="rId122"/>
    <p:sldId id="634" r:id="rId123"/>
    <p:sldId id="635" r:id="rId124"/>
    <p:sldId id="636" r:id="rId125"/>
    <p:sldId id="637" r:id="rId126"/>
    <p:sldId id="638" r:id="rId127"/>
    <p:sldId id="639" r:id="rId128"/>
    <p:sldId id="640" r:id="rId129"/>
    <p:sldId id="641" r:id="rId130"/>
    <p:sldId id="642" r:id="rId131"/>
    <p:sldId id="643" r:id="rId132"/>
    <p:sldId id="644" r:id="rId133"/>
    <p:sldId id="645" r:id="rId134"/>
    <p:sldId id="646" r:id="rId135"/>
    <p:sldId id="647" r:id="rId136"/>
    <p:sldId id="648" r:id="rId137"/>
    <p:sldId id="649" r:id="rId138"/>
    <p:sldId id="650" r:id="rId139"/>
    <p:sldId id="651" r:id="rId140"/>
    <p:sldId id="652" r:id="rId141"/>
    <p:sldId id="653" r:id="rId142"/>
    <p:sldId id="654" r:id="rId143"/>
    <p:sldId id="655" r:id="rId144"/>
    <p:sldId id="656" r:id="rId145"/>
    <p:sldId id="657" r:id="rId146"/>
    <p:sldId id="658" r:id="rId147"/>
    <p:sldId id="659" r:id="rId148"/>
    <p:sldId id="660" r:id="rId149"/>
    <p:sldId id="661" r:id="rId150"/>
    <p:sldId id="662" r:id="rId151"/>
    <p:sldId id="663" r:id="rId152"/>
    <p:sldId id="664" r:id="rId153"/>
    <p:sldId id="665" r:id="rId154"/>
    <p:sldId id="666" r:id="rId155"/>
    <p:sldId id="667" r:id="rId156"/>
    <p:sldId id="668" r:id="rId1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6" autoAdjust="0"/>
    <p:restoredTop sz="84142" autoAdjust="0"/>
  </p:normalViewPr>
  <p:slideViewPr>
    <p:cSldViewPr snapToObjects="1">
      <p:cViewPr varScale="1">
        <p:scale>
          <a:sx n="82" d="100"/>
          <a:sy n="82" d="100"/>
        </p:scale>
        <p:origin x="80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702387811279704E-2"/>
          <c:y val="6.0708263069139998E-2"/>
          <c:w val="0.90439680558222901"/>
          <c:h val="0.85748403287700303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Sheet1!$C$3:$C$102</c:f>
              <c:numCache>
                <c:formatCode>General</c:formatCode>
                <c:ptCount val="100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  <c:pt idx="9">
                  <c:v>19</c:v>
                </c:pt>
                <c:pt idx="10">
                  <c:v>21</c:v>
                </c:pt>
                <c:pt idx="11">
                  <c:v>23</c:v>
                </c:pt>
                <c:pt idx="12">
                  <c:v>25</c:v>
                </c:pt>
                <c:pt idx="13">
                  <c:v>27</c:v>
                </c:pt>
                <c:pt idx="14">
                  <c:v>29</c:v>
                </c:pt>
                <c:pt idx="15">
                  <c:v>31</c:v>
                </c:pt>
                <c:pt idx="16">
                  <c:v>33</c:v>
                </c:pt>
                <c:pt idx="17">
                  <c:v>35</c:v>
                </c:pt>
                <c:pt idx="18">
                  <c:v>37</c:v>
                </c:pt>
                <c:pt idx="19">
                  <c:v>39</c:v>
                </c:pt>
                <c:pt idx="20">
                  <c:v>41</c:v>
                </c:pt>
                <c:pt idx="21">
                  <c:v>43</c:v>
                </c:pt>
                <c:pt idx="22">
                  <c:v>45</c:v>
                </c:pt>
                <c:pt idx="23">
                  <c:v>47</c:v>
                </c:pt>
                <c:pt idx="24">
                  <c:v>49</c:v>
                </c:pt>
                <c:pt idx="25">
                  <c:v>51</c:v>
                </c:pt>
                <c:pt idx="26">
                  <c:v>53</c:v>
                </c:pt>
                <c:pt idx="27">
                  <c:v>55</c:v>
                </c:pt>
                <c:pt idx="28">
                  <c:v>57</c:v>
                </c:pt>
                <c:pt idx="29">
                  <c:v>59</c:v>
                </c:pt>
                <c:pt idx="30">
                  <c:v>61</c:v>
                </c:pt>
                <c:pt idx="31">
                  <c:v>63</c:v>
                </c:pt>
                <c:pt idx="32">
                  <c:v>65</c:v>
                </c:pt>
                <c:pt idx="33">
                  <c:v>67</c:v>
                </c:pt>
                <c:pt idx="34">
                  <c:v>69</c:v>
                </c:pt>
                <c:pt idx="35">
                  <c:v>71</c:v>
                </c:pt>
                <c:pt idx="36">
                  <c:v>73</c:v>
                </c:pt>
                <c:pt idx="37">
                  <c:v>75</c:v>
                </c:pt>
                <c:pt idx="38">
                  <c:v>77</c:v>
                </c:pt>
                <c:pt idx="39">
                  <c:v>79</c:v>
                </c:pt>
                <c:pt idx="40">
                  <c:v>81</c:v>
                </c:pt>
                <c:pt idx="41">
                  <c:v>83</c:v>
                </c:pt>
                <c:pt idx="42">
                  <c:v>85</c:v>
                </c:pt>
                <c:pt idx="43">
                  <c:v>87</c:v>
                </c:pt>
                <c:pt idx="44">
                  <c:v>89</c:v>
                </c:pt>
                <c:pt idx="45">
                  <c:v>91</c:v>
                </c:pt>
                <c:pt idx="46">
                  <c:v>93</c:v>
                </c:pt>
                <c:pt idx="47">
                  <c:v>95</c:v>
                </c:pt>
                <c:pt idx="48">
                  <c:v>97</c:v>
                </c:pt>
                <c:pt idx="49">
                  <c:v>99</c:v>
                </c:pt>
                <c:pt idx="50">
                  <c:v>101</c:v>
                </c:pt>
                <c:pt idx="51">
                  <c:v>103</c:v>
                </c:pt>
                <c:pt idx="52">
                  <c:v>105</c:v>
                </c:pt>
                <c:pt idx="53">
                  <c:v>107</c:v>
                </c:pt>
                <c:pt idx="54">
                  <c:v>109</c:v>
                </c:pt>
                <c:pt idx="55">
                  <c:v>111</c:v>
                </c:pt>
                <c:pt idx="56">
                  <c:v>113</c:v>
                </c:pt>
                <c:pt idx="57">
                  <c:v>115</c:v>
                </c:pt>
                <c:pt idx="58">
                  <c:v>117</c:v>
                </c:pt>
                <c:pt idx="59">
                  <c:v>119</c:v>
                </c:pt>
                <c:pt idx="60">
                  <c:v>121</c:v>
                </c:pt>
                <c:pt idx="61">
                  <c:v>123</c:v>
                </c:pt>
                <c:pt idx="62">
                  <c:v>125</c:v>
                </c:pt>
                <c:pt idx="63">
                  <c:v>127</c:v>
                </c:pt>
                <c:pt idx="64">
                  <c:v>129</c:v>
                </c:pt>
                <c:pt idx="65">
                  <c:v>131</c:v>
                </c:pt>
                <c:pt idx="66">
                  <c:v>133</c:v>
                </c:pt>
                <c:pt idx="67">
                  <c:v>135</c:v>
                </c:pt>
                <c:pt idx="68">
                  <c:v>137</c:v>
                </c:pt>
                <c:pt idx="69">
                  <c:v>139</c:v>
                </c:pt>
                <c:pt idx="70">
                  <c:v>141</c:v>
                </c:pt>
                <c:pt idx="71">
                  <c:v>143</c:v>
                </c:pt>
                <c:pt idx="72">
                  <c:v>145</c:v>
                </c:pt>
                <c:pt idx="73">
                  <c:v>147</c:v>
                </c:pt>
                <c:pt idx="74">
                  <c:v>149</c:v>
                </c:pt>
                <c:pt idx="75">
                  <c:v>151</c:v>
                </c:pt>
                <c:pt idx="76">
                  <c:v>153</c:v>
                </c:pt>
                <c:pt idx="77">
                  <c:v>155</c:v>
                </c:pt>
                <c:pt idx="78">
                  <c:v>157</c:v>
                </c:pt>
                <c:pt idx="79">
                  <c:v>159</c:v>
                </c:pt>
                <c:pt idx="80">
                  <c:v>161</c:v>
                </c:pt>
                <c:pt idx="81">
                  <c:v>163</c:v>
                </c:pt>
                <c:pt idx="82">
                  <c:v>165</c:v>
                </c:pt>
                <c:pt idx="83">
                  <c:v>167</c:v>
                </c:pt>
                <c:pt idx="84">
                  <c:v>169</c:v>
                </c:pt>
                <c:pt idx="85">
                  <c:v>171</c:v>
                </c:pt>
                <c:pt idx="86">
                  <c:v>173</c:v>
                </c:pt>
                <c:pt idx="87">
                  <c:v>175</c:v>
                </c:pt>
                <c:pt idx="88">
                  <c:v>177</c:v>
                </c:pt>
                <c:pt idx="89">
                  <c:v>179</c:v>
                </c:pt>
                <c:pt idx="90">
                  <c:v>181</c:v>
                </c:pt>
                <c:pt idx="91">
                  <c:v>183</c:v>
                </c:pt>
                <c:pt idx="92">
                  <c:v>185</c:v>
                </c:pt>
                <c:pt idx="93">
                  <c:v>187</c:v>
                </c:pt>
                <c:pt idx="94">
                  <c:v>189</c:v>
                </c:pt>
                <c:pt idx="95">
                  <c:v>191</c:v>
                </c:pt>
                <c:pt idx="96">
                  <c:v>193</c:v>
                </c:pt>
                <c:pt idx="97">
                  <c:v>195</c:v>
                </c:pt>
                <c:pt idx="98">
                  <c:v>197</c:v>
                </c:pt>
                <c:pt idx="99">
                  <c:v>199</c:v>
                </c:pt>
              </c:numCache>
            </c:numRef>
          </c:cat>
          <c:val>
            <c:numRef>
              <c:f>Sheet1!$D$3:$D$102</c:f>
              <c:numCache>
                <c:formatCode>General</c:formatCode>
                <c:ptCount val="100"/>
                <c:pt idx="0">
                  <c:v>0.4</c:v>
                </c:pt>
                <c:pt idx="1">
                  <c:v>0.35199999999999998</c:v>
                </c:pt>
                <c:pt idx="2">
                  <c:v>0.31744</c:v>
                </c:pt>
                <c:pt idx="3">
                  <c:v>0.28979199999999999</c:v>
                </c:pt>
                <c:pt idx="4">
                  <c:v>0.26656767999999997</c:v>
                </c:pt>
                <c:pt idx="5">
                  <c:v>0.24650186752</c:v>
                </c:pt>
                <c:pt idx="6">
                  <c:v>0.228843952538</c:v>
                </c:pt>
                <c:pt idx="7">
                  <c:v>0.21310318261</c:v>
                </c:pt>
                <c:pt idx="8">
                  <c:v>0.198936489676</c:v>
                </c:pt>
                <c:pt idx="9">
                  <c:v>0.186092021415</c:v>
                </c:pt>
                <c:pt idx="10">
                  <c:v>0.17437786636200001</c:v>
                </c:pt>
                <c:pt idx="11">
                  <c:v>0.16364344064</c:v>
                </c:pt>
                <c:pt idx="12">
                  <c:v>0.153767768976</c:v>
                </c:pt>
                <c:pt idx="13">
                  <c:v>0.14465176436300001</c:v>
                </c:pt>
                <c:pt idx="14">
                  <c:v>0.13621294866399999</c:v>
                </c:pt>
                <c:pt idx="15">
                  <c:v>0.128381727695</c:v>
                </c:pt>
                <c:pt idx="16">
                  <c:v>0.121098692194</c:v>
                </c:pt>
                <c:pt idx="17">
                  <c:v>0.114312616763</c:v>
                </c:pt>
                <c:pt idx="18">
                  <c:v>0.10797894635999999</c:v>
                </c:pt>
                <c:pt idx="19">
                  <c:v>0.102058631289</c:v>
                </c:pt>
                <c:pt idx="20">
                  <c:v>9.6517216382900006E-2</c:v>
                </c:pt>
                <c:pt idx="21">
                  <c:v>9.1324118984800001E-2</c:v>
                </c:pt>
                <c:pt idx="22">
                  <c:v>8.6452049425899999E-2</c:v>
                </c:pt>
                <c:pt idx="23">
                  <c:v>8.18765406227E-2</c:v>
                </c:pt>
                <c:pt idx="24">
                  <c:v>7.7575562347699994E-2</c:v>
                </c:pt>
                <c:pt idx="25">
                  <c:v>7.3529201986599999E-2</c:v>
                </c:pt>
                <c:pt idx="26">
                  <c:v>6.9719398077400005E-2</c:v>
                </c:pt>
                <c:pt idx="27">
                  <c:v>6.6129716171799996E-2</c:v>
                </c:pt>
                <c:pt idx="28">
                  <c:v>6.2745158946600002E-2</c:v>
                </c:pt>
                <c:pt idx="29">
                  <c:v>5.9552004267800003E-2</c:v>
                </c:pt>
                <c:pt idx="30">
                  <c:v>5.6537666251100002E-2</c:v>
                </c:pt>
                <c:pt idx="31">
                  <c:v>5.3690575375999999E-2</c:v>
                </c:pt>
                <c:pt idx="32">
                  <c:v>5.1000074498899997E-2</c:v>
                </c:pt>
                <c:pt idx="33">
                  <c:v>4.8456328215199997E-2</c:v>
                </c:pt>
                <c:pt idx="34">
                  <c:v>4.60502434951E-2</c:v>
                </c:pt>
                <c:pt idx="35">
                  <c:v>4.3773399897100003E-2</c:v>
                </c:pt>
                <c:pt idx="36">
                  <c:v>4.1617987957600001E-2</c:v>
                </c:pt>
                <c:pt idx="37">
                  <c:v>3.9576754596500001E-2</c:v>
                </c:pt>
                <c:pt idx="38">
                  <c:v>3.7642954570300001E-2</c:v>
                </c:pt>
                <c:pt idx="39">
                  <c:v>3.5810307160799998E-2</c:v>
                </c:pt>
                <c:pt idx="40">
                  <c:v>3.4072957416599998E-2</c:v>
                </c:pt>
                <c:pt idx="41">
                  <c:v>3.2425441366500003E-2</c:v>
                </c:pt>
                <c:pt idx="42">
                  <c:v>3.0862654713199999E-2</c:v>
                </c:pt>
                <c:pt idx="43">
                  <c:v>2.93798245864E-2</c:v>
                </c:pt>
                <c:pt idx="44">
                  <c:v>2.7972483993300001E-2</c:v>
                </c:pt>
                <c:pt idx="45">
                  <c:v>2.6636448657E-2</c:v>
                </c:pt>
                <c:pt idx="46">
                  <c:v>2.5367795972399999E-2</c:v>
                </c:pt>
                <c:pt idx="47">
                  <c:v>2.4162845848099999E-2</c:v>
                </c:pt>
                <c:pt idx="48">
                  <c:v>2.301814323E-2</c:v>
                </c:pt>
                <c:pt idx="49">
                  <c:v>2.1930442130100002E-2</c:v>
                </c:pt>
                <c:pt idx="50">
                  <c:v>2.0896691004699999E-2</c:v>
                </c:pt>
                <c:pt idx="51">
                  <c:v>1.99140193467E-2</c:v>
                </c:pt>
                <c:pt idx="52">
                  <c:v>1.8979725370299998E-2</c:v>
                </c:pt>
                <c:pt idx="53">
                  <c:v>1.8091264683299999E-2</c:v>
                </c:pt>
                <c:pt idx="54">
                  <c:v>1.7246239852100002E-2</c:v>
                </c:pt>
                <c:pt idx="55">
                  <c:v>1.6442390776400001E-2</c:v>
                </c:pt>
                <c:pt idx="56">
                  <c:v>1.5677585798599999E-2</c:v>
                </c:pt>
                <c:pt idx="57">
                  <c:v>1.4949813482900001E-2</c:v>
                </c:pt>
                <c:pt idx="58">
                  <c:v>1.42571750031E-2</c:v>
                </c:pt>
                <c:pt idx="59">
                  <c:v>1.35978770874E-2</c:v>
                </c:pt>
                <c:pt idx="60">
                  <c:v>1.29702254717E-2</c:v>
                </c:pt>
                <c:pt idx="61">
                  <c:v>1.23726188186E-2</c:v>
                </c:pt>
                <c:pt idx="62">
                  <c:v>1.18035430637E-2</c:v>
                </c:pt>
                <c:pt idx="63">
                  <c:v>1.12615661543E-2</c:v>
                </c:pt>
                <c:pt idx="64">
                  <c:v>1.07453331482E-2</c:v>
                </c:pt>
                <c:pt idx="65">
                  <c:v>1.02535616444E-2</c:v>
                </c:pt>
                <c:pt idx="66">
                  <c:v>9.7850375208500002E-3</c:v>
                </c:pt>
                <c:pt idx="67">
                  <c:v>9.3386109529599998E-3</c:v>
                </c:pt>
                <c:pt idx="68">
                  <c:v>8.91319269415E-3</c:v>
                </c:pt>
                <c:pt idx="69">
                  <c:v>8.5077505970600001E-3</c:v>
                </c:pt>
                <c:pt idx="70">
                  <c:v>8.1213063582400002E-3</c:v>
                </c:pt>
                <c:pt idx="71">
                  <c:v>7.7529324697300003E-3</c:v>
                </c:pt>
                <c:pt idx="72">
                  <c:v>7.4017493626900004E-3</c:v>
                </c:pt>
                <c:pt idx="73">
                  <c:v>7.0669227291300001E-3</c:v>
                </c:pt>
                <c:pt idx="74">
                  <c:v>6.7476610093500002E-3</c:v>
                </c:pt>
                <c:pt idx="75">
                  <c:v>6.4432130333600002E-3</c:v>
                </c:pt>
                <c:pt idx="76">
                  <c:v>6.1528658057299996E-3</c:v>
                </c:pt>
                <c:pt idx="77">
                  <c:v>5.8759424239600002E-3</c:v>
                </c:pt>
                <c:pt idx="78">
                  <c:v>5.6118001213399998E-3</c:v>
                </c:pt>
                <c:pt idx="79">
                  <c:v>5.3598284260799999E-3</c:v>
                </c:pt>
                <c:pt idx="80">
                  <c:v>5.1194474288099997E-3</c:v>
                </c:pt>
                <c:pt idx="81">
                  <c:v>4.89010615141E-3</c:v>
                </c:pt>
                <c:pt idx="82">
                  <c:v>4.6712810106299997E-3</c:v>
                </c:pt>
                <c:pt idx="83">
                  <c:v>4.4624743702699997E-3</c:v>
                </c:pt>
                <c:pt idx="84">
                  <c:v>4.2632131763300002E-3</c:v>
                </c:pt>
                <c:pt idx="85">
                  <c:v>4.0730476698300003E-3</c:v>
                </c:pt>
                <c:pt idx="86">
                  <c:v>3.8915501724699998E-3</c:v>
                </c:pt>
                <c:pt idx="87">
                  <c:v>3.7183139404999999E-3</c:v>
                </c:pt>
                <c:pt idx="88">
                  <c:v>3.5529520827100002E-3</c:v>
                </c:pt>
                <c:pt idx="89">
                  <c:v>3.3950965384700002E-3</c:v>
                </c:pt>
                <c:pt idx="90">
                  <c:v>3.24439711223E-3</c:v>
                </c:pt>
                <c:pt idx="91">
                  <c:v>3.1005205611099999E-3</c:v>
                </c:pt>
                <c:pt idx="92">
                  <c:v>2.96314973231E-3</c:v>
                </c:pt>
                <c:pt idx="93">
                  <c:v>2.8319827473800002E-3</c:v>
                </c:pt>
                <c:pt idx="94">
                  <c:v>2.7067322307199999E-3</c:v>
                </c:pt>
                <c:pt idx="95">
                  <c:v>2.5871245794300002E-3</c:v>
                </c:pt>
                <c:pt idx="96">
                  <c:v>2.4728992724600001E-3</c:v>
                </c:pt>
                <c:pt idx="97">
                  <c:v>2.3638082163899999E-3</c:v>
                </c:pt>
                <c:pt idx="98">
                  <c:v>2.25961512611E-3</c:v>
                </c:pt>
                <c:pt idx="99">
                  <c:v>2.1600949380599999E-3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06-44F0-9536-E1D798D8C2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35276760"/>
        <c:axId val="-2135273816"/>
      </c:lineChart>
      <c:catAx>
        <c:axId val="-2135276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5273816"/>
        <c:crosses val="autoZero"/>
        <c:auto val="1"/>
        <c:lblAlgn val="ctr"/>
        <c:lblOffset val="100"/>
        <c:noMultiLvlLbl val="0"/>
      </c:catAx>
      <c:valAx>
        <c:axId val="-21352738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52767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Sheet1!$B$1:$B$100</c:f>
              <c:numCache>
                <c:formatCode>General</c:formatCode>
                <c:ptCount val="100"/>
                <c:pt idx="0">
                  <c:v>0</c:v>
                </c:pt>
                <c:pt idx="1">
                  <c:v>0.25</c:v>
                </c:pt>
                <c:pt idx="2">
                  <c:v>0.296296296296296</c:v>
                </c:pt>
                <c:pt idx="3">
                  <c:v>0.31640625</c:v>
                </c:pt>
                <c:pt idx="4">
                  <c:v>0.32768000000000003</c:v>
                </c:pt>
                <c:pt idx="5">
                  <c:v>0.33489797668038401</c:v>
                </c:pt>
                <c:pt idx="6">
                  <c:v>0.33991667708911399</c:v>
                </c:pt>
                <c:pt idx="7">
                  <c:v>0.34360891580581698</c:v>
                </c:pt>
                <c:pt idx="8">
                  <c:v>0.34643941611461798</c:v>
                </c:pt>
                <c:pt idx="9">
                  <c:v>0.34867844009999999</c:v>
                </c:pt>
                <c:pt idx="10">
                  <c:v>0.35049389948139198</c:v>
                </c:pt>
                <c:pt idx="11">
                  <c:v>0.35199562801413697</c:v>
                </c:pt>
                <c:pt idx="12">
                  <c:v>0.35325849847116098</c:v>
                </c:pt>
                <c:pt idx="13">
                  <c:v>0.35433531021985898</c:v>
                </c:pt>
                <c:pt idx="14">
                  <c:v>0.355264366494144</c:v>
                </c:pt>
                <c:pt idx="15">
                  <c:v>0.35607413045179298</c:v>
                </c:pt>
                <c:pt idx="16">
                  <c:v>0.35678619474629297</c:v>
                </c:pt>
                <c:pt idx="17">
                  <c:v>0.35741723679466297</c:v>
                </c:pt>
                <c:pt idx="18">
                  <c:v>0.35798034220346397</c:v>
                </c:pt>
                <c:pt idx="19">
                  <c:v>0.35848592240854199</c:v>
                </c:pt>
                <c:pt idx="20">
                  <c:v>0.35894236464095303</c:v>
                </c:pt>
                <c:pt idx="21">
                  <c:v>0.35935650109560702</c:v>
                </c:pt>
                <c:pt idx="22">
                  <c:v>0.35973395338014202</c:v>
                </c:pt>
                <c:pt idx="23">
                  <c:v>0.36007938928552302</c:v>
                </c:pt>
                <c:pt idx="24">
                  <c:v>0.360396716858018</c:v>
                </c:pt>
                <c:pt idx="25">
                  <c:v>0.36068923293650401</c:v>
                </c:pt>
                <c:pt idx="26">
                  <c:v>0.36095973815091398</c:v>
                </c:pt>
                <c:pt idx="27">
                  <c:v>0.36121062689684302</c:v>
                </c:pt>
                <c:pt idx="28">
                  <c:v>0.361443958416996</c:v>
                </c:pt>
                <c:pt idx="29">
                  <c:v>0.36166151346161002</c:v>
                </c:pt>
                <c:pt idx="30">
                  <c:v>0.36186483982970302</c:v>
                </c:pt>
                <c:pt idx="31">
                  <c:v>0.36205528925631603</c:v>
                </c:pt>
                <c:pt idx="32">
                  <c:v>0.36223404750551502</c:v>
                </c:pt>
                <c:pt idx="33">
                  <c:v>0.36240215908566398</c:v>
                </c:pt>
                <c:pt idx="34">
                  <c:v>0.36256054767581403</c:v>
                </c:pt>
                <c:pt idx="35">
                  <c:v>0.36271003310707201</c:v>
                </c:pt>
                <c:pt idx="36">
                  <c:v>0.36285134555833598</c:v>
                </c:pt>
                <c:pt idx="37">
                  <c:v>0.36298513748531303</c:v>
                </c:pt>
                <c:pt idx="38">
                  <c:v>0.36311199369415198</c:v>
                </c:pt>
                <c:pt idx="39">
                  <c:v>0.36323243988788001</c:v>
                </c:pt>
                <c:pt idx="40">
                  <c:v>0.36334694994907701</c:v>
                </c:pt>
                <c:pt idx="41">
                  <c:v>0.36345595217160198</c:v>
                </c:pt>
                <c:pt idx="42">
                  <c:v>0.363559834614128</c:v>
                </c:pt>
                <c:pt idx="43">
                  <c:v>0.36365894971657797</c:v>
                </c:pt>
                <c:pt idx="44">
                  <c:v>0.36375361829518998</c:v>
                </c:pt>
                <c:pt idx="45">
                  <c:v>0.36384413301167201</c:v>
                </c:pt>
                <c:pt idx="46">
                  <c:v>0.36393076139545799</c:v>
                </c:pt>
                <c:pt idx="47">
                  <c:v>0.36401374848483398</c:v>
                </c:pt>
                <c:pt idx="48">
                  <c:v>0.364093319141859</c:v>
                </c:pt>
                <c:pt idx="49">
                  <c:v>0.36416968008711598</c:v>
                </c:pt>
                <c:pt idx="50">
                  <c:v>0.36424302169309902</c:v>
                </c:pt>
                <c:pt idx="51">
                  <c:v>0.36431351956897001</c:v>
                </c:pt>
                <c:pt idx="52">
                  <c:v>0.36438133596447603</c:v>
                </c:pt>
                <c:pt idx="53">
                  <c:v>0.36444662101664299</c:v>
                </c:pt>
                <c:pt idx="54">
                  <c:v>0.36450951385942199</c:v>
                </c:pt>
                <c:pt idx="55">
                  <c:v>0.36457014361354201</c:v>
                </c:pt>
                <c:pt idx="56">
                  <c:v>0.36462863027138798</c:v>
                </c:pt>
                <c:pt idx="57">
                  <c:v>0.36468508548967798</c:v>
                </c:pt>
                <c:pt idx="58">
                  <c:v>0.36473961330094101</c:v>
                </c:pt>
                <c:pt idx="59">
                  <c:v>0.36479231075334401</c:v>
                </c:pt>
                <c:pt idx="60">
                  <c:v>0.36484326848716903</c:v>
                </c:pt>
                <c:pt idx="61">
                  <c:v>0.36489257125508701</c:v>
                </c:pt>
                <c:pt idx="62">
                  <c:v>0.36494029839256897</c:v>
                </c:pt>
                <c:pt idx="63">
                  <c:v>0.36498652424390698</c:v>
                </c:pt>
                <c:pt idx="64">
                  <c:v>0.36503131854865201</c:v>
                </c:pt>
                <c:pt idx="65">
                  <c:v>0.36507474679266999</c:v>
                </c:pt>
                <c:pt idx="66">
                  <c:v>0.36511687052761299</c:v>
                </c:pt>
                <c:pt idx="67">
                  <c:v>0.36515774766198</c:v>
                </c:pt>
                <c:pt idx="68">
                  <c:v>0.36519743272671801</c:v>
                </c:pt>
                <c:pt idx="69">
                  <c:v>0.36523597711796102</c:v>
                </c:pt>
                <c:pt idx="70">
                  <c:v>0.36527342931908102</c:v>
                </c:pt>
                <c:pt idx="71">
                  <c:v>0.36530983510416098</c:v>
                </c:pt>
                <c:pt idx="72">
                  <c:v>0.36534523772462102</c:v>
                </c:pt>
                <c:pt idx="73">
                  <c:v>0.36537967808066701</c:v>
                </c:pt>
                <c:pt idx="74">
                  <c:v>0.36541319487888901</c:v>
                </c:pt>
                <c:pt idx="75">
                  <c:v>0.36544582477739601</c:v>
                </c:pt>
                <c:pt idx="76">
                  <c:v>0.36547760251957101</c:v>
                </c:pt>
                <c:pt idx="77">
                  <c:v>0.365508561057451</c:v>
                </c:pt>
                <c:pt idx="78">
                  <c:v>0.36553873166572598</c:v>
                </c:pt>
                <c:pt idx="79">
                  <c:v>0.36556814404711802</c:v>
                </c:pt>
                <c:pt idx="80">
                  <c:v>0.36559682642992403</c:v>
                </c:pt>
                <c:pt idx="81">
                  <c:v>0.36562480565838501</c:v>
                </c:pt>
                <c:pt idx="82">
                  <c:v>0.36565210727647701</c:v>
                </c:pt>
                <c:pt idx="83">
                  <c:v>0.36567875560570501</c:v>
                </c:pt>
                <c:pt idx="84">
                  <c:v>0.365704773817361</c:v>
                </c:pt>
                <c:pt idx="85">
                  <c:v>0.36573018399973101</c:v>
                </c:pt>
                <c:pt idx="86">
                  <c:v>0.36575500722064203</c:v>
                </c:pt>
                <c:pt idx="87">
                  <c:v>0.365779263585709</c:v>
                </c:pt>
                <c:pt idx="88">
                  <c:v>0.36580297229265002</c:v>
                </c:pt>
                <c:pt idx="89">
                  <c:v>0.36582615168197402</c:v>
                </c:pt>
                <c:pt idx="90">
                  <c:v>0.36584881928427399</c:v>
                </c:pt>
                <c:pt idx="91">
                  <c:v>0.36587099186446698</c:v>
                </c:pt>
                <c:pt idx="92">
                  <c:v>0.36589268546314702</c:v>
                </c:pt>
                <c:pt idx="93">
                  <c:v>0.36591391543525997</c:v>
                </c:pt>
                <c:pt idx="94">
                  <c:v>0.365934696486372</c:v>
                </c:pt>
                <c:pt idx="95">
                  <c:v>0.36595504270664198</c:v>
                </c:pt>
                <c:pt idx="96">
                  <c:v>0.36597496760266601</c:v>
                </c:pt>
                <c:pt idx="97">
                  <c:v>0.365994484127388</c:v>
                </c:pt>
                <c:pt idx="98">
                  <c:v>0.36601360470818201</c:v>
                </c:pt>
                <c:pt idx="99">
                  <c:v>0.36603234127322898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3A-4F1C-893E-6BC4B53C9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36181512"/>
        <c:axId val="-2136176280"/>
      </c:lineChart>
      <c:catAx>
        <c:axId val="-21361815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176280"/>
        <c:crosses val="autoZero"/>
        <c:auto val="1"/>
        <c:lblAlgn val="ctr"/>
        <c:lblOffset val="100"/>
        <c:noMultiLvlLbl val="0"/>
      </c:catAx>
      <c:valAx>
        <c:axId val="-2136176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6181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0.96000000000000096</c:v>
                </c:pt>
                <c:pt idx="97">
                  <c:v>0.97000000000000097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1.0000000000000011</c:v>
                </c:pt>
              </c:numCache>
            </c:numRef>
          </c:cat>
          <c:val>
            <c:numRef>
              <c:f>Sheet1!$B$2:$B$100</c:f>
              <c:numCache>
                <c:formatCode>General</c:formatCode>
                <c:ptCount val="99"/>
                <c:pt idx="0">
                  <c:v>0.99781759729877495</c:v>
                </c:pt>
                <c:pt idx="1">
                  <c:v>0.84509804001425703</c:v>
                </c:pt>
                <c:pt idx="2">
                  <c:v>0.75482523977329097</c:v>
                </c:pt>
                <c:pt idx="3">
                  <c:v>0.69010562085580296</c:v>
                </c:pt>
                <c:pt idx="4">
                  <c:v>0.63937680047641399</c:v>
                </c:pt>
                <c:pt idx="5">
                  <c:v>0.59748830160802702</c:v>
                </c:pt>
                <c:pt idx="6">
                  <c:v>0.56169245426983905</c:v>
                </c:pt>
                <c:pt idx="7">
                  <c:v>0.53034892017680602</c:v>
                </c:pt>
                <c:pt idx="8">
                  <c:v>0.502399441440884</c:v>
                </c:pt>
                <c:pt idx="9">
                  <c:v>0.47712125471966199</c:v>
                </c:pt>
                <c:pt idx="10">
                  <c:v>0.453998660743344</c:v>
                </c:pt>
                <c:pt idx="11">
                  <c:v>0.43265071305127201</c:v>
                </c:pt>
                <c:pt idx="12">
                  <c:v>0.41278795015589098</c:v>
                </c:pt>
                <c:pt idx="13">
                  <c:v>0.39418520778266503</c:v>
                </c:pt>
                <c:pt idx="14">
                  <c:v>0.37666383332930597</c:v>
                </c:pt>
                <c:pt idx="15">
                  <c:v>0.36007965170297801</c:v>
                </c:pt>
                <c:pt idx="16">
                  <c:v>0.34431458549889998</c:v>
                </c:pt>
                <c:pt idx="17">
                  <c:v>0.32927067364020501</c:v>
                </c:pt>
                <c:pt idx="18">
                  <c:v>0.31486570896291</c:v>
                </c:pt>
                <c:pt idx="19">
                  <c:v>0.30102999566398098</c:v>
                </c:pt>
                <c:pt idx="20">
                  <c:v>0.28770389827826098</c:v>
                </c:pt>
                <c:pt idx="21">
                  <c:v>0.27483596093413698</c:v>
                </c:pt>
                <c:pt idx="22">
                  <c:v>0.262381444577444</c:v>
                </c:pt>
                <c:pt idx="23">
                  <c:v>0.250301175284593</c:v>
                </c:pt>
                <c:pt idx="24">
                  <c:v>0.238560627359831</c:v>
                </c:pt>
                <c:pt idx="25">
                  <c:v>0.22712918588007899</c:v>
                </c:pt>
                <c:pt idx="26">
                  <c:v>0.21597954798073399</c:v>
                </c:pt>
                <c:pt idx="27">
                  <c:v>0.20508723254452499</c:v>
                </c:pt>
                <c:pt idx="28">
                  <c:v>0.194430175410059</c:v>
                </c:pt>
                <c:pt idx="29">
                  <c:v>0.18398839264729699</c:v>
                </c:pt>
                <c:pt idx="30">
                  <c:v>0.17374369845149101</c:v>
                </c:pt>
                <c:pt idx="31">
                  <c:v>0.16367946719316501</c:v>
                </c:pt>
                <c:pt idx="32">
                  <c:v>0.15378043141146899</c:v>
                </c:pt>
                <c:pt idx="33">
                  <c:v>0.14403250924980701</c:v>
                </c:pt>
                <c:pt idx="34">
                  <c:v>0.13442265614629001</c:v>
                </c:pt>
                <c:pt idx="35">
                  <c:v>0.1249387366083</c:v>
                </c:pt>
                <c:pt idx="36">
                  <c:v>0.115569412693293</c:v>
                </c:pt>
                <c:pt idx="37">
                  <c:v>0.106304046440722</c:v>
                </c:pt>
                <c:pt idx="38">
                  <c:v>9.7132613992133701E-2</c:v>
                </c:pt>
                <c:pt idx="39">
                  <c:v>8.8045629527840397E-2</c:v>
                </c:pt>
                <c:pt idx="40">
                  <c:v>7.9034077461204194E-2</c:v>
                </c:pt>
                <c:pt idx="41">
                  <c:v>7.0089351582518195E-2</c:v>
                </c:pt>
                <c:pt idx="42">
                  <c:v>6.12032000464523E-2</c:v>
                </c:pt>
                <c:pt idx="43">
                  <c:v>5.2367675260006297E-2</c:v>
                </c:pt>
                <c:pt idx="44">
                  <c:v>4.3575087859449899E-2</c:v>
                </c:pt>
                <c:pt idx="45">
                  <c:v>3.4817964070696997E-2</c:v>
                </c:pt>
                <c:pt idx="46">
                  <c:v>2.6089005832535601E-2</c:v>
                </c:pt>
                <c:pt idx="47">
                  <c:v>1.7381053129605799E-2</c:v>
                </c:pt>
                <c:pt idx="48">
                  <c:v>8.6870480347111308E-3</c:v>
                </c:pt>
                <c:pt idx="49">
                  <c:v>-1.92865493310657E-16</c:v>
                </c:pt>
                <c:pt idx="50">
                  <c:v>-8.6870480347115506E-3</c:v>
                </c:pt>
                <c:pt idx="51">
                  <c:v>-1.7381053129606201E-2</c:v>
                </c:pt>
                <c:pt idx="52">
                  <c:v>-2.6089005832536E-2</c:v>
                </c:pt>
                <c:pt idx="53">
                  <c:v>-3.4817964070697399E-2</c:v>
                </c:pt>
                <c:pt idx="54">
                  <c:v>-4.3575087859450301E-2</c:v>
                </c:pt>
                <c:pt idx="55">
                  <c:v>-5.2367675260006699E-2</c:v>
                </c:pt>
                <c:pt idx="56">
                  <c:v>-6.1203200046452702E-2</c:v>
                </c:pt>
                <c:pt idx="57">
                  <c:v>-7.0089351582518694E-2</c:v>
                </c:pt>
                <c:pt idx="58">
                  <c:v>-7.9034077461204597E-2</c:v>
                </c:pt>
                <c:pt idx="59">
                  <c:v>-8.8045629527840896E-2</c:v>
                </c:pt>
                <c:pt idx="60">
                  <c:v>-9.7132613992134201E-2</c:v>
                </c:pt>
                <c:pt idx="61">
                  <c:v>-0.106304046440722</c:v>
                </c:pt>
                <c:pt idx="62">
                  <c:v>-0.115569412693294</c:v>
                </c:pt>
                <c:pt idx="63">
                  <c:v>-0.1249387366083</c:v>
                </c:pt>
                <c:pt idx="64">
                  <c:v>-0.13442265614629001</c:v>
                </c:pt>
                <c:pt idx="65">
                  <c:v>-0.14403250924980701</c:v>
                </c:pt>
                <c:pt idx="66">
                  <c:v>-0.15378043141146999</c:v>
                </c:pt>
                <c:pt idx="67">
                  <c:v>-0.16367946719316601</c:v>
                </c:pt>
                <c:pt idx="68">
                  <c:v>-0.17374369845149201</c:v>
                </c:pt>
                <c:pt idx="69">
                  <c:v>-0.18398839264729799</c:v>
                </c:pt>
                <c:pt idx="70">
                  <c:v>-0.19443017541006</c:v>
                </c:pt>
                <c:pt idx="71">
                  <c:v>-0.20508723254452499</c:v>
                </c:pt>
                <c:pt idx="72">
                  <c:v>-0.21597954798073499</c:v>
                </c:pt>
                <c:pt idx="73">
                  <c:v>-0.22712918588007999</c:v>
                </c:pt>
                <c:pt idx="74">
                  <c:v>-0.23856062735983199</c:v>
                </c:pt>
                <c:pt idx="75">
                  <c:v>-0.250301175284593</c:v>
                </c:pt>
                <c:pt idx="76">
                  <c:v>-0.262381444577445</c:v>
                </c:pt>
                <c:pt idx="77">
                  <c:v>-0.27483596093413798</c:v>
                </c:pt>
                <c:pt idx="78">
                  <c:v>-0.28770389827826198</c:v>
                </c:pt>
                <c:pt idx="79">
                  <c:v>-0.30102999566398198</c:v>
                </c:pt>
                <c:pt idx="80">
                  <c:v>-0.314865708962911</c:v>
                </c:pt>
                <c:pt idx="81">
                  <c:v>-0.32927067364020601</c:v>
                </c:pt>
                <c:pt idx="82">
                  <c:v>-0.34431458549890098</c:v>
                </c:pt>
                <c:pt idx="83">
                  <c:v>-0.36007965170297901</c:v>
                </c:pt>
                <c:pt idx="84">
                  <c:v>-0.37666383332930697</c:v>
                </c:pt>
                <c:pt idx="85">
                  <c:v>-0.39418520778266603</c:v>
                </c:pt>
                <c:pt idx="86">
                  <c:v>-0.41278795015589198</c:v>
                </c:pt>
                <c:pt idx="87">
                  <c:v>-0.43265071305127301</c:v>
                </c:pt>
                <c:pt idx="88">
                  <c:v>-0.45399866074334499</c:v>
                </c:pt>
                <c:pt idx="89">
                  <c:v>-0.47712125471966399</c:v>
                </c:pt>
                <c:pt idx="90">
                  <c:v>-0.502399441440886</c:v>
                </c:pt>
                <c:pt idx="91">
                  <c:v>-0.53034892017680801</c:v>
                </c:pt>
                <c:pt idx="92">
                  <c:v>-0.56169245426984105</c:v>
                </c:pt>
                <c:pt idx="93">
                  <c:v>-0.59748830160803001</c:v>
                </c:pt>
                <c:pt idx="94">
                  <c:v>-0.63937680047641698</c:v>
                </c:pt>
                <c:pt idx="95">
                  <c:v>-0.69010562085580596</c:v>
                </c:pt>
                <c:pt idx="96">
                  <c:v>-0.75482523977329596</c:v>
                </c:pt>
                <c:pt idx="97">
                  <c:v>-0.84509804001426403</c:v>
                </c:pt>
                <c:pt idx="98">
                  <c:v>-0.99781759729878905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2C-4653-B383-11F0AB2AB7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2528152"/>
        <c:axId val="-2102525208"/>
      </c:lineChart>
      <c:catAx>
        <c:axId val="-2102528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02525208"/>
        <c:crosses val="autoZero"/>
        <c:auto val="1"/>
        <c:lblAlgn val="ctr"/>
        <c:lblOffset val="100"/>
        <c:tickLblSkip val="5"/>
        <c:tickMarkSkip val="5"/>
        <c:noMultiLvlLbl val="0"/>
      </c:catAx>
      <c:valAx>
        <c:axId val="-2102525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25281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2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8.emf"/><Relationship Id="rId1" Type="http://schemas.openxmlformats.org/officeDocument/2006/relationships/image" Target="../media/image5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6.emf"/><Relationship Id="rId1" Type="http://schemas.openxmlformats.org/officeDocument/2006/relationships/image" Target="../media/image94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6.emf"/><Relationship Id="rId1" Type="http://schemas.openxmlformats.org/officeDocument/2006/relationships/image" Target="../media/image95.emf"/><Relationship Id="rId4" Type="http://schemas.openxmlformats.org/officeDocument/2006/relationships/image" Target="../media/image9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0213A-4496-8E41-939D-6D779164903A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E9A50-EED1-FA4E-868B-D30F9FDBA6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6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3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34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41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baseline="0" dirty="0" smtClean="0"/>
              <a:t> we can’t do this </a:t>
            </a:r>
            <a:r>
              <a:rPr lang="en-US" baseline="0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7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pretend like the training data defines out data generating distribution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sample with replacement to generate new “training” data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70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which methods</a:t>
            </a:r>
            <a:r>
              <a:rPr lang="en-US" baseline="0" dirty="0" smtClean="0"/>
              <a:t> that we’ve seen so far are more unstable?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decision trees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62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7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03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many other “boosting” variants besides </a:t>
            </a:r>
            <a:r>
              <a:rPr lang="en-US" dirty="0" err="1" smtClean="0"/>
              <a:t>AdaBoost</a:t>
            </a:r>
            <a:r>
              <a:rPr lang="en-US" baseline="0" dirty="0" smtClean="0"/>
              <a:t> that can all be equated to different surrogate loss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10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no,</a:t>
            </a:r>
            <a:r>
              <a:rPr lang="en-US" baseline="0" dirty="0" smtClean="0"/>
              <a:t> it doesn’t very as theta changes.  It’s a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450"/>
              </a:spcBef>
              <a:buFont typeface="Arial" charset="0"/>
              <a:buNone/>
            </a:pPr>
            <a:endParaRPr lang="en-GB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90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43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11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9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2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0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35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53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can we use as a classifier?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70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can we use as </a:t>
            </a:r>
            <a:r>
              <a:rPr lang="en-US" smtClean="0"/>
              <a:t>a classifier?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5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78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can we use as </a:t>
            </a:r>
            <a:r>
              <a:rPr lang="en-US" smtClean="0"/>
              <a:t>a classifier?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03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2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07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53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F7ED6B1A-65B0-2E4D-A8F7-BB57105FABB1}" type="slidenum">
              <a:rPr lang="en-US" sz="1200">
                <a:latin typeface="Arial" charset="0"/>
              </a:rPr>
              <a:pPr eaLnBrk="1" hangingPunct="1"/>
              <a:t>154</a:t>
            </a:fld>
            <a:endParaRPr lang="en-US" sz="1200">
              <a:latin typeface="Arial" charset="0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81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8A5EFB16-9A67-8649-B3AA-1DE914B6CD88}" type="slidenum">
              <a:rPr lang="en-US" sz="1200">
                <a:latin typeface="Arial" charset="0"/>
              </a:rPr>
              <a:pPr eaLnBrk="1" hangingPunct="1"/>
              <a:t>155</a:t>
            </a:fld>
            <a:endParaRPr lang="en-US" sz="1200">
              <a:latin typeface="Arial" charset="0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1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9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2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as lambda gets larger we bias more and more towards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6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Goes to 0!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0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let’s try a different route this time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rather than deriving</a:t>
            </a:r>
            <a:r>
              <a:rPr lang="en-US" baseline="0" dirty="0" smtClean="0"/>
              <a:t> a model (the book does it that way)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let’s start with a type of model and see if we can work our way towards a working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Yes!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 As the variance gets higher, the</a:t>
            </a:r>
            <a:r>
              <a:rPr lang="en-US" baseline="0" dirty="0" smtClean="0"/>
              <a:t> prior is weaker (more distributed probabilities).  Higher variance = lower lambda.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As the variance gets lower, the prior is stronger (more peaked distribution).</a:t>
            </a:r>
            <a:r>
              <a:rPr lang="en-US" baseline="0" dirty="0" smtClean="0"/>
              <a:t>  Lower variance = higher lambda.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88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85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8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90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90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9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91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5" Type="http://schemas.openxmlformats.org/officeDocument/2006/relationships/chart" Target="../charts/chart3.xml"/><Relationship Id="rId4" Type="http://schemas.openxmlformats.org/officeDocument/2006/relationships/image" Target="../media/image9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9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93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93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94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96.e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10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97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98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99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100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101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102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103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05.e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04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119.bin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0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3.bin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12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emf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10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eg"/><Relationship Id="rId4" Type="http://schemas.openxmlformats.org/officeDocument/2006/relationships/image" Target="../media/image12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106.0257.pdf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x6IvwbVpw0" TargetMode="External"/><Relationship Id="rId2" Type="http://schemas.openxmlformats.org/officeDocument/2006/relationships/hyperlink" Target="https://youtu.be/BoGNyWW9-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-DUxtdeCiB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vS2triCgOY" TargetMode="External"/><Relationship Id="rId2" Type="http://schemas.openxmlformats.org/officeDocument/2006/relationships/hyperlink" Target="https://youtu.be/zPG4NjIkCjc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r-txC-dpI-E" TargetMode="External"/><Relationship Id="rId4" Type="http://schemas.openxmlformats.org/officeDocument/2006/relationships/hyperlink" Target="https://youtu.be/w2FKXOa0HG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4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kkiG-SDuV8" TargetMode="External"/><Relationship Id="rId2" Type="http://schemas.openxmlformats.org/officeDocument/2006/relationships/hyperlink" Target="https://youtu.be/zAULhNrnuL4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playlist?list=PLIeGtxpvyG-JmBQ9XoFD4rs-b3hkcX7Uu" TargetMode="External"/><Relationship Id="rId4" Type="http://schemas.openxmlformats.org/officeDocument/2006/relationships/hyperlink" Target="https://www.youtube.com/playlist?list=PLIeGtxpvyG-LoKUpV0fSY8BGKIMIdmfCi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45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5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5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52.emf"/><Relationship Id="rId10" Type="http://schemas.openxmlformats.org/officeDocument/2006/relationships/image" Target="../media/image53.png"/><Relationship Id="rId4" Type="http://schemas.openxmlformats.org/officeDocument/2006/relationships/oleObject" Target="../embeddings/oleObject63.bin"/><Relationship Id="rId9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ITIFTsivN8" TargetMode="External"/><Relationship Id="rId2" Type="http://schemas.openxmlformats.org/officeDocument/2006/relationships/hyperlink" Target="https://youtu.be/nk2CQITm_eo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youtu.be/yIYKR4sgzI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5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7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7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65.emf"/><Relationship Id="rId4" Type="http://schemas.openxmlformats.org/officeDocument/2006/relationships/oleObject" Target="../embeddings/oleObject7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6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6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8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7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7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7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86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89.bin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13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Logistic Regression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31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302455" y="3694124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49" name="Equation" r:id="rId4" imgW="1714500" imgH="215900" progId="Equation.3">
                  <p:embed/>
                </p:oleObj>
              </mc:Choice>
              <mc:Fallback>
                <p:oleObj name="Equation" r:id="rId4" imgW="17145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2455" y="3694124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84299" y="2643664"/>
            <a:ext cx="1411501" cy="10022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7899" y="4917824"/>
            <a:ext cx="6582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MLE assume for a prior on the model parameters?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boosting: basic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US" dirty="0" smtClean="0"/>
              <a:t>start with equal example 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some number of iterations: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learn a weak classifier and save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change the example 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Classify:</a:t>
            </a:r>
            <a:endParaRPr lang="en-US" dirty="0">
              <a:solidFill>
                <a:srgbClr val="0000FF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get prediction from all learned weak classifiers</a:t>
            </a:r>
          </a:p>
          <a:p>
            <a:pPr>
              <a:buFontTx/>
              <a:buChar char="-"/>
            </a:pPr>
            <a:r>
              <a:rPr lang="en-US" dirty="0" smtClean="0"/>
              <a:t>weighted vote based on how well the weak classifier did when it was trained</a:t>
            </a:r>
          </a:p>
        </p:txBody>
      </p:sp>
    </p:spTree>
    <p:extLst>
      <p:ext uri="{BB962C8B-B14F-4D97-AF65-F5344CB8AC3E}">
        <p14:creationId xmlns:p14="http://schemas.microsoft.com/office/powerpoint/2010/main" val="37210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basics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" y="16764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 smtClean="0"/>
              <a:t>Start with equal weighted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429" y="5536809"/>
            <a:ext cx="3556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Learn a weak classifier:</a:t>
            </a:r>
            <a:endParaRPr lang="en-US" sz="2800" dirty="0">
              <a:solidFill>
                <a:srgbClr val="FF66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14800" y="5109865"/>
            <a:ext cx="1502723" cy="1371600"/>
            <a:chOff x="5359400" y="4934857"/>
            <a:chExt cx="1502723" cy="13716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1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102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057400" y="2362200"/>
            <a:ext cx="3124200" cy="2438400"/>
          </a:xfrm>
          <a:prstGeom prst="rect">
            <a:avLst/>
          </a:prstGeom>
          <a:solidFill>
            <a:srgbClr val="0099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362200"/>
            <a:ext cx="1905000" cy="2438400"/>
          </a:xfrm>
          <a:prstGeom prst="rect">
            <a:avLst/>
          </a:prstGeom>
          <a:solidFill>
            <a:srgbClr val="FF00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83277" y="5109865"/>
            <a:ext cx="1502723" cy="1371600"/>
            <a:chOff x="5359400" y="4934857"/>
            <a:chExt cx="1502723" cy="13716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1</a:t>
              </a:r>
              <a:endParaRPr lang="en-US" sz="24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68019" y="5109865"/>
            <a:ext cx="5998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want to reweight the examples and then learn another weak classifier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How </a:t>
            </a:r>
            <a:r>
              <a:rPr lang="en-US" sz="2400" dirty="0" smtClean="0">
                <a:solidFill>
                  <a:srgbClr val="FF0000"/>
                </a:solidFill>
              </a:rPr>
              <a:t>should we change the example weights?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2535" y="1733490"/>
            <a:ext cx="1884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classified correct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7800" y="1750666"/>
            <a:ext cx="2053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classified incorrect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1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686" y="5009346"/>
            <a:ext cx="8282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decrease the weight for those we’re getting correct</a:t>
            </a:r>
          </a:p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increase the weight for those we’re getting incorrect</a:t>
            </a:r>
            <a:endParaRPr lang="en-US" sz="28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429" y="5536809"/>
            <a:ext cx="4446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Learn another weak classifier:</a:t>
            </a:r>
            <a:endParaRPr lang="en-US" sz="2800" dirty="0">
              <a:solidFill>
                <a:srgbClr val="FF66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86400" y="5109865"/>
            <a:ext cx="1502723" cy="1371600"/>
            <a:chOff x="5359400" y="4934857"/>
            <a:chExt cx="1502723" cy="13716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2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9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24600" y="2057400"/>
            <a:ext cx="1066800" cy="2667000"/>
          </a:xfrm>
          <a:prstGeom prst="rect">
            <a:avLst/>
          </a:prstGeom>
          <a:solidFill>
            <a:srgbClr val="0099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057400"/>
            <a:ext cx="838200" cy="2667000"/>
          </a:xfrm>
          <a:prstGeom prst="rect">
            <a:avLst/>
          </a:prstGeom>
          <a:solidFill>
            <a:srgbClr val="FF00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2057400"/>
            <a:ext cx="3048001" cy="2667000"/>
          </a:xfrm>
          <a:prstGeom prst="rect">
            <a:avLst/>
          </a:prstGeom>
          <a:solidFill>
            <a:srgbClr val="0099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92038" y="5109865"/>
            <a:ext cx="1502723" cy="1371600"/>
            <a:chOff x="5359400" y="4934857"/>
            <a:chExt cx="1502723" cy="13716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2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68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276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270806"/>
            <a:ext cx="533400" cy="38679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1752600"/>
            <a:ext cx="533400" cy="1905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743200"/>
            <a:ext cx="53340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800" y="5029200"/>
            <a:ext cx="8282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decrease the weight for those we’re getting correct</a:t>
            </a:r>
          </a:p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increase the weight for those we’re getting incorrect</a:t>
            </a:r>
            <a:endParaRPr lang="en-US" sz="2800" b="0" dirty="0">
              <a:solidFill>
                <a:srgbClr val="0000FF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388659" y="3270806"/>
            <a:ext cx="533400" cy="38679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80529" y="3370943"/>
            <a:ext cx="1502723" cy="1371600"/>
            <a:chOff x="5359400" y="4934857"/>
            <a:chExt cx="1502723" cy="1371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2</a:t>
              </a:r>
              <a:endParaRPr lang="en-US" sz="24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80529" y="1654202"/>
            <a:ext cx="1502723" cy="1371600"/>
            <a:chOff x="5359400" y="4934857"/>
            <a:chExt cx="1502723" cy="1371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1</a:t>
              </a:r>
              <a:endParaRPr lang="en-US" sz="2400" b="1" dirty="0"/>
            </a:p>
          </p:txBody>
        </p:sp>
      </p:grpSp>
      <p:sp>
        <p:nvSpPr>
          <p:cNvPr id="11" name="Rectangle 10"/>
          <p:cNvSpPr/>
          <p:nvPr/>
        </p:nvSpPr>
        <p:spPr bwMode="auto">
          <a:xfrm>
            <a:off x="304800" y="35705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066800" y="2515010"/>
            <a:ext cx="838200" cy="105550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66800" y="3839029"/>
            <a:ext cx="8382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66800" y="4160528"/>
            <a:ext cx="990600" cy="18592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59486" y="2177534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9486" y="3975862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10000" y="2362200"/>
            <a:ext cx="53137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810000" y="4160528"/>
            <a:ext cx="531377" cy="343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5400000">
            <a:off x="3143102" y="51879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sp>
        <p:nvSpPr>
          <p:cNvPr id="25" name="TextBox 24"/>
          <p:cNvSpPr txBox="1"/>
          <p:nvPr/>
        </p:nvSpPr>
        <p:spPr>
          <a:xfrm>
            <a:off x="5869422" y="2515010"/>
            <a:ext cx="32796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weighted vote based on how well they classify the training data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74640" y="4505388"/>
            <a:ext cx="327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weak_2_vote &gt; weak_1_vote since it got more right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x</a:t>
            </a:r>
            <a:r>
              <a:rPr lang="en-US" sz="2400" i="1" baseline="-25000" dirty="0" smtClean="0"/>
              <a:t>i </a:t>
            </a:r>
            <a:r>
              <a:rPr lang="en-US" sz="2400" dirty="0"/>
              <a:t>	</a:t>
            </a:r>
            <a:r>
              <a:rPr lang="en-US" sz="2400" dirty="0" smtClean="0"/>
              <a:t>	example </a:t>
            </a:r>
            <a:r>
              <a:rPr lang="en-US" sz="2400" dirty="0" err="1" smtClean="0"/>
              <a:t>i</a:t>
            </a:r>
            <a:r>
              <a:rPr lang="en-US" sz="2400" dirty="0" smtClean="0"/>
              <a:t> in the training data</a:t>
            </a:r>
            <a:endParaRPr lang="en-US" sz="2400" i="1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err="1" smtClean="0"/>
              <a:t>w</a:t>
            </a:r>
            <a:r>
              <a:rPr lang="en-US" sz="2400" baseline="-25000" dirty="0" err="1" smtClean="0"/>
              <a:t>i</a:t>
            </a:r>
            <a:r>
              <a:rPr lang="en-US" sz="2400" dirty="0"/>
              <a:t>	</a:t>
            </a:r>
            <a:r>
              <a:rPr lang="en-US" sz="2400" dirty="0" smtClean="0"/>
              <a:t>	weight for example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, we will enforce: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classifier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)	 +1/-1 prediction of classifier </a:t>
            </a:r>
            <a:r>
              <a:rPr lang="en-US" sz="2400" i="1" dirty="0" smtClean="0"/>
              <a:t>k</a:t>
            </a:r>
            <a:r>
              <a:rPr lang="en-US" sz="2400" dirty="0" smtClean="0"/>
              <a:t> example </a:t>
            </a:r>
            <a:r>
              <a:rPr lang="en-US" sz="2400" i="1" dirty="0" err="1" smtClean="0"/>
              <a:t>i</a:t>
            </a:r>
            <a:endParaRPr lang="en-US" sz="2400" i="1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47988" y="2895600"/>
          <a:ext cx="858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64" name="Equation" r:id="rId3" imgW="406400" imgH="215900" progId="Equation.3">
                  <p:embed/>
                </p:oleObj>
              </mc:Choice>
              <mc:Fallback>
                <p:oleObj name="Equation" r:id="rId3" imgW="4064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7988" y="2895600"/>
                        <a:ext cx="8588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871788" y="3429000"/>
          <a:ext cx="13954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65" name="Equation" r:id="rId5" imgW="660400" imgH="317500" progId="Equation.3">
                  <p:embed/>
                </p:oleObj>
              </mc:Choice>
              <mc:Fallback>
                <p:oleObj name="Equation" r:id="rId5" imgW="660400" imgH="317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71788" y="3429000"/>
                        <a:ext cx="13954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71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calculate weighted error for this classifier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777240" lvl="1" indent="-457200">
              <a:buFontTx/>
              <a:buChar char="-"/>
            </a:pPr>
            <a:endParaRPr lang="en-US" dirty="0" smtClean="0"/>
          </a:p>
          <a:p>
            <a:pPr marL="777240" lvl="1" indent="-457200">
              <a:buFontTx/>
              <a:buChar char="-"/>
            </a:pPr>
            <a:r>
              <a:rPr lang="en-US" dirty="0" smtClean="0"/>
              <a:t>calculate “score” for this classifier:</a:t>
            </a:r>
          </a:p>
          <a:p>
            <a:pPr marL="594360" lvl="2" indent="0">
              <a:buNone/>
            </a:pPr>
            <a:endParaRPr lang="en-US" dirty="0" smtClean="0"/>
          </a:p>
          <a:p>
            <a:pPr marL="594360" lvl="2" indent="0">
              <a:buNone/>
            </a:pP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24063" y="4419600"/>
          <a:ext cx="2305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93" name="Equation" r:id="rId3" imgW="1092200" imgH="482600" progId="Equation.3">
                  <p:embed/>
                </p:oleObj>
              </mc:Choice>
              <mc:Fallback>
                <p:oleObj name="Equation" r:id="rId3" imgW="10922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4063" y="4419600"/>
                        <a:ext cx="23050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09788" y="3138488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94" name="Equation" r:id="rId5" imgW="2286000" imgH="317500" progId="Equation.3">
                  <p:embed/>
                </p:oleObj>
              </mc:Choice>
              <mc:Fallback>
                <p:oleObj name="Equation" r:id="rId5" imgW="2286000" imgH="317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9788" y="3138488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74863" y="5786438"/>
          <a:ext cx="544353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95" name="Equation" r:id="rId7" imgW="2578100" imgH="393700" progId="Equation.3">
                  <p:embed/>
                </p:oleObj>
              </mc:Choice>
              <mc:Fallback>
                <p:oleObj name="Equation" r:id="rId7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4863" y="5786438"/>
                        <a:ext cx="5443537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3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302455" y="3694124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74" name="Equation" r:id="rId4" imgW="1714500" imgH="215900" progId="Equation.3">
                  <p:embed/>
                </p:oleObj>
              </mc:Choice>
              <mc:Fallback>
                <p:oleObj name="Equation" r:id="rId4" imgW="17145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2455" y="3694124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84299" y="2643664"/>
            <a:ext cx="1411501" cy="10022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478" y="4860211"/>
            <a:ext cx="83920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Assumes a </a:t>
            </a:r>
            <a:r>
              <a:rPr lang="en-US" sz="2800" dirty="0" smtClean="0">
                <a:solidFill>
                  <a:srgbClr val="FF6600"/>
                </a:solidFill>
              </a:rPr>
              <a:t>uniform prior</a:t>
            </a:r>
            <a:r>
              <a:rPr lang="en-US" sz="2800" dirty="0" smtClean="0">
                <a:solidFill>
                  <a:srgbClr val="0000FF"/>
                </a:solidFill>
              </a:rPr>
              <a:t>, i.e. all </a:t>
            </a:r>
            <a:r>
              <a:rPr lang="en-US" sz="2800" dirty="0" err="1" smtClean="0">
                <a:solidFill>
                  <a:srgbClr val="0000FF"/>
                </a:solidFill>
              </a:rPr>
              <a:t>Θ</a:t>
            </a:r>
            <a:r>
              <a:rPr lang="en-US" sz="2800" dirty="0" smtClean="0">
                <a:solidFill>
                  <a:srgbClr val="0000FF"/>
                </a:solidFill>
              </a:rPr>
              <a:t> are equally likely!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Relies solely on the likelihood</a:t>
            </a:r>
          </a:p>
        </p:txBody>
      </p:sp>
    </p:spTree>
    <p:extLst>
      <p:ext uri="{BB962C8B-B14F-4D97-AF65-F5344CB8AC3E}">
        <p14:creationId xmlns:p14="http://schemas.microsoft.com/office/powerpoint/2010/main" val="140626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073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weighted error for this classifier is: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36888" y="3643313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07" name="Equation" r:id="rId3" imgW="2286000" imgH="317500" progId="Equation.3">
                  <p:embed/>
                </p:oleObj>
              </mc:Choice>
              <mc:Fallback>
                <p:oleObj name="Equation" r:id="rId3" imgW="2286000" imgH="317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643313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63988" y="4876800"/>
            <a:ext cx="3051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say?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073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weighted error for this classifier is: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9757" y="4338935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prediction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6646761" y="3429000"/>
            <a:ext cx="266700" cy="167640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6188767" y="3372644"/>
            <a:ext cx="266700" cy="30464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66998" y="5053123"/>
            <a:ext cx="396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did we get the example wrong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5496314" y="3440603"/>
            <a:ext cx="434788" cy="4571206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03511" y="6019800"/>
            <a:ext cx="461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weighted sum of the errors/mistakes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036" y="4400550"/>
            <a:ext cx="255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range of possible values?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036888" y="3643313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1" name="Equation" r:id="rId3" imgW="2286000" imgH="317500" progId="Equation.3">
                  <p:embed/>
                </p:oleObj>
              </mc:Choice>
              <mc:Fallback>
                <p:oleObj name="Equation" r:id="rId3" imgW="2286000" imgH="3175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643313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51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073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weighted error for this classifier is: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9757" y="4338935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prediction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6646761" y="3429000"/>
            <a:ext cx="266700" cy="167640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6188767" y="3372644"/>
            <a:ext cx="266700" cy="30464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0311" y="5053123"/>
            <a:ext cx="396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did we get the example wrong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5496314" y="3440603"/>
            <a:ext cx="434788" cy="4571206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03511" y="6019800"/>
            <a:ext cx="461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weighted sum of the errors/mistakes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036" y="4400550"/>
            <a:ext cx="2556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Between 0, if we get all examples right, and 1, if we get them all wrong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036888" y="3643313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55" name="Equation" r:id="rId3" imgW="2286000" imgH="317500" progId="Equation.3">
                  <p:embed/>
                </p:oleObj>
              </mc:Choice>
              <mc:Fallback>
                <p:oleObj name="Equation" r:id="rId3" imgW="2286000" imgH="3175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643313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0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09888" y="3362325"/>
          <a:ext cx="2305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79" name="Equation" r:id="rId3" imgW="1092200" imgH="482600" progId="Equation.3">
                  <p:embed/>
                </p:oleObj>
              </mc:Choice>
              <mc:Fallback>
                <p:oleObj name="Equation" r:id="rId3" imgW="10922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9888" y="3362325"/>
                        <a:ext cx="23050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43107" y="5013689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look like (specifically for errors between 0 and 1)?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705600" y="2847975"/>
          <a:ext cx="2306637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03" name="Equation" r:id="rId3" imgW="1092200" imgH="482600" progId="Equation.3">
                  <p:embed/>
                </p:oleObj>
              </mc:Choice>
              <mc:Fallback>
                <p:oleObj name="Equation" r:id="rId3" imgW="10922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5600" y="2847975"/>
                        <a:ext cx="2306637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3876" y="5522831"/>
            <a:ext cx="2813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ranges from 1 to -1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errors of 50% = 0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612648" y="1838324"/>
          <a:ext cx="5940552" cy="364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1265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classify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47800" y="2590800"/>
          <a:ext cx="55499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27" name="Equation" r:id="rId3" imgW="2628900" imgH="482600" progId="Equation.3">
                  <p:embed/>
                </p:oleObj>
              </mc:Choice>
              <mc:Fallback>
                <p:oleObj name="Equation" r:id="rId3" imgW="2628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590800"/>
                        <a:ext cx="554990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43200" y="423208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do?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classify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47800" y="2590800"/>
          <a:ext cx="55499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51" name="Equation" r:id="rId3" imgW="2628900" imgH="482600" progId="Equation.3">
                  <p:embed/>
                </p:oleObj>
              </mc:Choice>
              <mc:Fallback>
                <p:oleObj name="Equation" r:id="rId3" imgW="2628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590800"/>
                        <a:ext cx="554990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6400" y="4243291"/>
            <a:ext cx="7089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weighted vote of the learned classifiers weighted by α(</a:t>
            </a:r>
            <a:r>
              <a:rPr lang="en-US" sz="2800" dirty="0">
                <a:solidFill>
                  <a:srgbClr val="0000FF"/>
                </a:solidFill>
              </a:rPr>
              <a:t>remember </a:t>
            </a:r>
            <a:r>
              <a:rPr lang="en-US" sz="2800" dirty="0" smtClean="0">
                <a:solidFill>
                  <a:srgbClr val="0000FF"/>
                </a:solidFill>
              </a:rPr>
              <a:t>αvaries from 1 to -1 training error)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What happens if a classifier has error &gt;50%</a:t>
            </a:r>
          </a:p>
        </p:txBody>
      </p:sp>
    </p:spTree>
    <p:extLst>
      <p:ext uri="{BB962C8B-B14F-4D97-AF65-F5344CB8AC3E}">
        <p14:creationId xmlns:p14="http://schemas.microsoft.com/office/powerpoint/2010/main" val="16126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classify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47800" y="2590800"/>
          <a:ext cx="55499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75" name="Equation" r:id="rId3" imgW="2628900" imgH="482600" progId="Equation.3">
                  <p:embed/>
                </p:oleObj>
              </mc:Choice>
              <mc:Fallback>
                <p:oleObj name="Equation" r:id="rId3" imgW="2628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590800"/>
                        <a:ext cx="554990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6400" y="4243291"/>
            <a:ext cx="7089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weighted vote of the learned classifiers weighted by α(</a:t>
            </a:r>
            <a:r>
              <a:rPr lang="en-US" sz="2800" dirty="0">
                <a:solidFill>
                  <a:srgbClr val="0000FF"/>
                </a:solidFill>
              </a:rPr>
              <a:t>remember </a:t>
            </a:r>
            <a:r>
              <a:rPr lang="en-US" sz="2800" dirty="0" smtClean="0">
                <a:solidFill>
                  <a:srgbClr val="0000FF"/>
                </a:solidFill>
              </a:rPr>
              <a:t>αvaries from 1 to -1 training error)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</a:rPr>
              <a:t>We actually vote the opposite!</a:t>
            </a:r>
          </a:p>
        </p:txBody>
      </p:sp>
    </p:spTree>
    <p:extLst>
      <p:ext uri="{BB962C8B-B14F-4D97-AF65-F5344CB8AC3E}">
        <p14:creationId xmlns:p14="http://schemas.microsoft.com/office/powerpoint/2010/main" val="19995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train, updating the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09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276600"/>
            <a:ext cx="401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we want to enforce: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450882" y="4343400"/>
          <a:ext cx="13954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10" name="Equation" r:id="rId5" imgW="660400" imgH="317500" progId="Equation.3">
                  <p:embed/>
                </p:oleObj>
              </mc:Choice>
              <mc:Fallback>
                <p:oleObj name="Equation" r:id="rId5" imgW="660400" imgH="3175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0882" y="4343400"/>
                        <a:ext cx="13954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503363" y="3886200"/>
          <a:ext cx="858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11" name="Equation" r:id="rId7" imgW="406400" imgH="215900" progId="Equation.3">
                  <p:embed/>
                </p:oleObj>
              </mc:Choice>
              <mc:Fallback>
                <p:oleObj name="Equation" r:id="rId7" imgW="4064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3363" y="3886200"/>
                        <a:ext cx="8588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6186" y="5181600"/>
            <a:ext cx="6665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Z is called </a:t>
            </a:r>
            <a:r>
              <a:rPr lang="en-US" sz="2800" dirty="0">
                <a:solidFill>
                  <a:srgbClr val="0000FF"/>
                </a:solidFill>
              </a:rPr>
              <a:t>the </a:t>
            </a:r>
            <a:r>
              <a:rPr lang="en-US" sz="2800" dirty="0">
                <a:solidFill>
                  <a:srgbClr val="FF6600"/>
                </a:solidFill>
              </a:rPr>
              <a:t>normalizing </a:t>
            </a:r>
            <a:r>
              <a:rPr lang="en-US" sz="2800" dirty="0" smtClean="0">
                <a:solidFill>
                  <a:srgbClr val="FF6600"/>
                </a:solidFill>
              </a:rPr>
              <a:t>constant</a:t>
            </a:r>
            <a:r>
              <a:rPr lang="en-US" sz="2800" dirty="0">
                <a:solidFill>
                  <a:srgbClr val="FF6600"/>
                </a:solidFill>
              </a:rPr>
              <a:t>.</a:t>
            </a: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It is used to make sure that the weights sum to 1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0" y="6221321"/>
            <a:ext cx="2491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should it be?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38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276600"/>
            <a:ext cx="401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we want to enforce: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450882" y="4343400"/>
          <a:ext cx="13954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39" name="Equation" r:id="rId5" imgW="660400" imgH="317500" progId="Equation.3">
                  <p:embed/>
                </p:oleObj>
              </mc:Choice>
              <mc:Fallback>
                <p:oleObj name="Equation" r:id="rId5" imgW="660400" imgH="3175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0882" y="4343400"/>
                        <a:ext cx="13954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503363" y="3886200"/>
          <a:ext cx="858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40" name="Equation" r:id="rId7" imgW="406400" imgH="215900" progId="Equation.3">
                  <p:embed/>
                </p:oleObj>
              </mc:Choice>
              <mc:Fallback>
                <p:oleObj name="Equation" r:id="rId7" imgW="4064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3363" y="3886200"/>
                        <a:ext cx="8588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4400" y="5184309"/>
            <a:ext cx="731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normalizing constant (i.e. the sum of the “new” </a:t>
            </a:r>
            <a:r>
              <a:rPr lang="en-US" sz="2800" dirty="0" err="1" smtClean="0">
                <a:solidFill>
                  <a:srgbClr val="FF6600"/>
                </a:solidFill>
              </a:rPr>
              <a:t>w</a:t>
            </a:r>
            <a:r>
              <a:rPr lang="en-US" sz="2800" baseline="-25000" dirty="0" err="1" smtClean="0">
                <a:solidFill>
                  <a:srgbClr val="FF6600"/>
                </a:solidFill>
              </a:rPr>
              <a:t>i</a:t>
            </a:r>
            <a:r>
              <a:rPr lang="en-US" sz="2800" dirty="0" smtClean="0">
                <a:solidFill>
                  <a:srgbClr val="FF6600"/>
                </a:solidFill>
              </a:rPr>
              <a:t>):</a:t>
            </a:r>
            <a:endParaRPr lang="en-US" sz="2800" dirty="0">
              <a:solidFill>
                <a:srgbClr val="FF660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263650" y="5737225"/>
          <a:ext cx="541496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41" name="Equation" r:id="rId9" imgW="2565400" imgH="457200" progId="Equation.3">
                  <p:embed/>
                </p:oleObj>
              </mc:Choice>
              <mc:Fallback>
                <p:oleObj name="Equation" r:id="rId9" imgW="2565400" imgH="457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63650" y="5737225"/>
                        <a:ext cx="5414963" cy="968375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9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approach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57400" y="2057400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20" name="Equation" r:id="rId3" imgW="1714500" imgH="215900" progId="Equation.3">
                  <p:embed/>
                </p:oleObj>
              </mc:Choice>
              <mc:Fallback>
                <p:oleObj name="Equation" r:id="rId3" imgW="1714500" imgH="2159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057400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304800" y="3733800"/>
          <a:ext cx="32575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21" name="Equation" r:id="rId5" imgW="1752600" imgH="457200" progId="Equation.3">
                  <p:embed/>
                </p:oleObj>
              </mc:Choice>
              <mc:Fallback>
                <p:oleObj name="Equation" r:id="rId5" imgW="1752600" imgH="4572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733800"/>
                        <a:ext cx="32575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2286000" y="2560638"/>
            <a:ext cx="2209800" cy="11731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600700" y="2560638"/>
            <a:ext cx="190500" cy="11731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6437" y="4071840"/>
            <a:ext cx="3777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any distribution we’d like</a:t>
            </a:r>
          </a:p>
          <a:p>
            <a:r>
              <a:rPr lang="en-US" dirty="0" smtClean="0"/>
              <a:t>This allows us to impart addition </a:t>
            </a:r>
            <a:r>
              <a:rPr lang="en-US" dirty="0" smtClean="0">
                <a:solidFill>
                  <a:srgbClr val="FF6600"/>
                </a:solidFill>
              </a:rPr>
              <a:t>bias</a:t>
            </a:r>
            <a:r>
              <a:rPr lang="en-US" dirty="0" smtClean="0"/>
              <a:t> into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47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4600" y="4142903"/>
            <a:ext cx="2939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do?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62400" y="2438400"/>
            <a:ext cx="2667000" cy="457200"/>
          </a:xfrm>
          <a:prstGeom prst="rect">
            <a:avLst/>
          </a:prstGeom>
          <a:solidFill>
            <a:srgbClr val="FF0000">
              <a:alpha val="2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71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007" y="32004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      positive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   negative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5193357" y="1893244"/>
            <a:ext cx="205088" cy="25145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4542055" y="2308742"/>
            <a:ext cx="288491" cy="373380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38371" y="4495800"/>
            <a:ext cx="1219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correct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incorrect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164" y="4495800"/>
            <a:ext cx="38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7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95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007" y="32004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      positive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   negative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5193357" y="1893244"/>
            <a:ext cx="205088" cy="25145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8272" y="4502056"/>
            <a:ext cx="300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		small value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	large value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67" y="4621145"/>
            <a:ext cx="30884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Note: only change weights based on current classifier (not all previous classifiers)</a:t>
            </a:r>
            <a:endParaRPr lang="en-US" sz="2800" dirty="0"/>
          </a:p>
        </p:txBody>
      </p:sp>
      <p:sp>
        <p:nvSpPr>
          <p:cNvPr id="10" name="Left Brace 9"/>
          <p:cNvSpPr/>
          <p:nvPr/>
        </p:nvSpPr>
        <p:spPr>
          <a:xfrm rot="16200000">
            <a:off x="4542055" y="2308742"/>
            <a:ext cx="288491" cy="373380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19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 flipV="1">
            <a:off x="3733800" y="2895602"/>
            <a:ext cx="914400" cy="6095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76600" y="3505200"/>
            <a:ext cx="327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the αdo?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43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76600" y="3505200"/>
            <a:ext cx="327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the αdo?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191000"/>
            <a:ext cx="845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If the classifier was good (&lt;50% error)αis positive:</a:t>
            </a:r>
          </a:p>
          <a:p>
            <a:r>
              <a:rPr lang="en-US" sz="2800" dirty="0">
                <a:solidFill>
                  <a:srgbClr val="0000FF"/>
                </a:solidFill>
              </a:rPr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trust classifier output and move as normal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If the classifier was back (&gt;50% error)αis negative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	classifier is so bad, consider opposite prediction of 	classifier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733800" y="2895602"/>
            <a:ext cx="914400" cy="6095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67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007" y="32004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      positive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   negative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5193357" y="1893244"/>
            <a:ext cx="205088" cy="25145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4465856" y="2232542"/>
            <a:ext cx="288490" cy="388620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8272" y="4502056"/>
            <a:ext cx="300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		small value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	large value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19400" y="2895600"/>
            <a:ext cx="838200" cy="24374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5907003"/>
            <a:ext cx="8138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If the classifier was good (&lt;50% error)αis positive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If the classifier was back (&gt;50% error)αis negative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/>
              <a:t> </a:t>
            </a:r>
            <a:r>
              <a:rPr lang="en-US" dirty="0" smtClean="0"/>
              <a:t>justification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91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16200000">
            <a:off x="4457701" y="1333500"/>
            <a:ext cx="381001" cy="3809998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2600" y="3733800"/>
            <a:ext cx="5927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like anything we’ve seen before?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/>
              <a:t> </a:t>
            </a:r>
            <a:r>
              <a:rPr lang="en-US" dirty="0" smtClean="0"/>
              <a:t>justification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20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16200000">
            <a:off x="4457701" y="1333500"/>
            <a:ext cx="381001" cy="3809998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33800" y="3502967"/>
            <a:ext cx="2187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Exponential loss!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57600" y="4159250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21" name="Equation" r:id="rId5" imgW="1155700" imgH="203200" progId="Equation.3">
                  <p:embed/>
                </p:oleObj>
              </mc:Choice>
              <mc:Fallback>
                <p:oleObj name="Equation" r:id="rId5" imgW="11557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7600" y="4159250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525780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AdaBoost</a:t>
            </a:r>
            <a:r>
              <a:rPr lang="en-US" sz="2800" dirty="0" smtClean="0">
                <a:solidFill>
                  <a:srgbClr val="0000FF"/>
                </a:solidFill>
              </a:rPr>
              <a:t> turns out to be another approach for minimizing the exponential loss!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Other boosting variants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4343400" y="2438400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cs typeface="+mn-cs"/>
              </a:rPr>
              <a:t>Loss</a:t>
            </a:r>
          </a:p>
        </p:txBody>
      </p:sp>
      <p:grpSp>
        <p:nvGrpSpPr>
          <p:cNvPr id="20483" name="Group 45"/>
          <p:cNvGrpSpPr>
            <a:grpSpLocks/>
          </p:cNvGrpSpPr>
          <p:nvPr/>
        </p:nvGrpSpPr>
        <p:grpSpPr bwMode="auto">
          <a:xfrm>
            <a:off x="1968500" y="2133600"/>
            <a:ext cx="5257801" cy="4724400"/>
            <a:chOff x="1240" y="1344"/>
            <a:chExt cx="3312" cy="2976"/>
          </a:xfrm>
        </p:grpSpPr>
        <p:sp>
          <p:nvSpPr>
            <p:cNvPr id="17430" name="Text Box 22"/>
            <p:cNvSpPr txBox="1">
              <a:spLocks noChangeArrowheads="1"/>
            </p:cNvSpPr>
            <p:nvPr/>
          </p:nvSpPr>
          <p:spPr bwMode="auto">
            <a:xfrm>
              <a:off x="3360" y="4032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cs typeface="+mn-cs"/>
                </a:rPr>
                <a:t>Correct</a:t>
              </a:r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H="1" flipV="1">
              <a:off x="2664" y="1344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3" name="Text Box 5"/>
            <p:cNvSpPr txBox="1">
              <a:spLocks noChangeArrowheads="1"/>
            </p:cNvSpPr>
            <p:nvPr/>
          </p:nvSpPr>
          <p:spPr bwMode="auto">
            <a:xfrm>
              <a:off x="4167" y="3561"/>
              <a:ext cx="3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 smtClean="0">
                  <a:cs typeface="+mn-cs"/>
                </a:rPr>
                <a:t>loss</a:t>
              </a:r>
              <a:endParaRPr lang="en-US" sz="2400" dirty="0">
                <a:cs typeface="+mn-cs"/>
              </a:endParaRPr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>
              <a:off x="1240" y="3526"/>
              <a:ext cx="3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7" name="Rectangle 9"/>
            <p:cNvSpPr>
              <a:spLocks noChangeArrowheads="1"/>
            </p:cNvSpPr>
            <p:nvPr/>
          </p:nvSpPr>
          <p:spPr bwMode="auto">
            <a:xfrm>
              <a:off x="1784" y="3455"/>
              <a:ext cx="136" cy="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8" name="Rectangle 10"/>
            <p:cNvSpPr>
              <a:spLocks noChangeArrowheads="1"/>
            </p:cNvSpPr>
            <p:nvPr/>
          </p:nvSpPr>
          <p:spPr bwMode="auto">
            <a:xfrm>
              <a:off x="2329" y="3455"/>
              <a:ext cx="136" cy="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9" name="Rectangle 11"/>
            <p:cNvSpPr>
              <a:spLocks noChangeArrowheads="1"/>
            </p:cNvSpPr>
            <p:nvPr/>
          </p:nvSpPr>
          <p:spPr bwMode="auto">
            <a:xfrm>
              <a:off x="2670" y="3350"/>
              <a:ext cx="136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0" name="Rectangle 12"/>
            <p:cNvSpPr>
              <a:spLocks noChangeArrowheads="1"/>
            </p:cNvSpPr>
            <p:nvPr/>
          </p:nvSpPr>
          <p:spPr bwMode="auto">
            <a:xfrm>
              <a:off x="2806" y="3103"/>
              <a:ext cx="137" cy="42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1" name="Rectangle 13"/>
            <p:cNvSpPr>
              <a:spLocks noChangeArrowheads="1"/>
            </p:cNvSpPr>
            <p:nvPr/>
          </p:nvSpPr>
          <p:spPr bwMode="auto">
            <a:xfrm>
              <a:off x="3623" y="3455"/>
              <a:ext cx="137" cy="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2" name="Rectangle 14"/>
            <p:cNvSpPr>
              <a:spLocks noChangeArrowheads="1"/>
            </p:cNvSpPr>
            <p:nvPr/>
          </p:nvSpPr>
          <p:spPr bwMode="auto">
            <a:xfrm>
              <a:off x="2943" y="3244"/>
              <a:ext cx="135" cy="2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3" name="Rectangle 15"/>
            <p:cNvSpPr>
              <a:spLocks noChangeArrowheads="1"/>
            </p:cNvSpPr>
            <p:nvPr/>
          </p:nvSpPr>
          <p:spPr bwMode="auto">
            <a:xfrm>
              <a:off x="3078" y="2997"/>
              <a:ext cx="137" cy="5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4" name="Rectangle 16"/>
            <p:cNvSpPr>
              <a:spLocks noChangeArrowheads="1"/>
            </p:cNvSpPr>
            <p:nvPr/>
          </p:nvSpPr>
          <p:spPr bwMode="auto">
            <a:xfrm>
              <a:off x="3351" y="3350"/>
              <a:ext cx="136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5" name="Rectangle 17"/>
            <p:cNvSpPr>
              <a:spLocks noChangeArrowheads="1"/>
            </p:cNvSpPr>
            <p:nvPr/>
          </p:nvSpPr>
          <p:spPr bwMode="auto">
            <a:xfrm>
              <a:off x="3215" y="3244"/>
              <a:ext cx="136" cy="2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6" name="Rectangle 18"/>
            <p:cNvSpPr>
              <a:spLocks noChangeArrowheads="1"/>
            </p:cNvSpPr>
            <p:nvPr/>
          </p:nvSpPr>
          <p:spPr bwMode="auto">
            <a:xfrm>
              <a:off x="3760" y="3350"/>
              <a:ext cx="136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 rot="16199711" flipV="1">
              <a:off x="3316" y="3074"/>
              <a:ext cx="176" cy="1362"/>
            </a:xfrm>
            <a:prstGeom prst="leftBrace">
              <a:avLst>
                <a:gd name="adj1" fmla="val 64489"/>
                <a:gd name="adj2" fmla="val 50000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 rot="16199711" flipV="1">
              <a:off x="1872" y="2968"/>
              <a:ext cx="176" cy="1362"/>
            </a:xfrm>
            <a:prstGeom prst="leftBrace">
              <a:avLst>
                <a:gd name="adj1" fmla="val 64489"/>
                <a:gd name="adj2" fmla="val 50000"/>
              </a:avLst>
            </a:prstGeom>
            <a:noFill/>
            <a:ln w="952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9" name="Text Box 21"/>
            <p:cNvSpPr txBox="1">
              <a:spLocks noChangeArrowheads="1"/>
            </p:cNvSpPr>
            <p:nvPr/>
          </p:nvSpPr>
          <p:spPr bwMode="auto">
            <a:xfrm>
              <a:off x="1669" y="3773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0066"/>
                  </a:solidFill>
                  <a:cs typeface="+mn-cs"/>
                </a:rPr>
                <a:t>Mistakes</a:t>
              </a:r>
            </a:p>
          </p:txBody>
        </p:sp>
      </p:grpSp>
      <p:grpSp>
        <p:nvGrpSpPr>
          <p:cNvPr id="17454" name="Group 46"/>
          <p:cNvGrpSpPr>
            <a:grpSpLocks/>
          </p:cNvGrpSpPr>
          <p:nvPr/>
        </p:nvGrpSpPr>
        <p:grpSpPr bwMode="auto">
          <a:xfrm>
            <a:off x="304800" y="3124200"/>
            <a:ext cx="7467600" cy="2474913"/>
            <a:chOff x="192" y="1968"/>
            <a:chExt cx="4704" cy="1559"/>
          </a:xfrm>
        </p:grpSpPr>
        <p:sp>
          <p:nvSpPr>
            <p:cNvPr id="17437" name="Freeform 29"/>
            <p:cNvSpPr>
              <a:spLocks/>
            </p:cNvSpPr>
            <p:nvPr/>
          </p:nvSpPr>
          <p:spPr bwMode="auto">
            <a:xfrm flipH="1">
              <a:off x="576" y="1968"/>
              <a:ext cx="4320" cy="1559"/>
            </a:xfrm>
            <a:custGeom>
              <a:avLst/>
              <a:gdLst>
                <a:gd name="T0" fmla="*/ 0 w 5312"/>
                <a:gd name="T1" fmla="*/ 2124 h 2124"/>
                <a:gd name="T2" fmla="*/ 1528 w 5312"/>
                <a:gd name="T3" fmla="*/ 1908 h 2124"/>
                <a:gd name="T4" fmla="*/ 2624 w 5312"/>
                <a:gd name="T5" fmla="*/ 1156 h 2124"/>
                <a:gd name="T6" fmla="*/ 3744 w 5312"/>
                <a:gd name="T7" fmla="*/ 180 h 2124"/>
                <a:gd name="T8" fmla="*/ 5312 w 5312"/>
                <a:gd name="T9" fmla="*/ 76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2" h="2124">
                  <a:moveTo>
                    <a:pt x="0" y="2124"/>
                  </a:moveTo>
                  <a:cubicBezTo>
                    <a:pt x="253" y="2088"/>
                    <a:pt x="1091" y="2069"/>
                    <a:pt x="1528" y="1908"/>
                  </a:cubicBezTo>
                  <a:cubicBezTo>
                    <a:pt x="1965" y="1747"/>
                    <a:pt x="2255" y="1444"/>
                    <a:pt x="2624" y="1156"/>
                  </a:cubicBezTo>
                  <a:cubicBezTo>
                    <a:pt x="2993" y="868"/>
                    <a:pt x="3296" y="360"/>
                    <a:pt x="3744" y="180"/>
                  </a:cubicBezTo>
                  <a:cubicBezTo>
                    <a:pt x="4192" y="0"/>
                    <a:pt x="4985" y="98"/>
                    <a:pt x="5312" y="76"/>
                  </a:cubicBezTo>
                </a:path>
              </a:pathLst>
            </a:custGeom>
            <a:noFill/>
            <a:ln w="28575" cap="flat" cmpd="sng">
              <a:solidFill>
                <a:srgbClr val="FF99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40" name="Text Box 32"/>
            <p:cNvSpPr txBox="1">
              <a:spLocks noChangeArrowheads="1"/>
            </p:cNvSpPr>
            <p:nvPr/>
          </p:nvSpPr>
          <p:spPr bwMode="auto">
            <a:xfrm>
              <a:off x="192" y="2016"/>
              <a:ext cx="10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99FF"/>
                  </a:solidFill>
                  <a:cs typeface="+mn-cs"/>
                </a:rPr>
                <a:t>Brownboost</a:t>
              </a:r>
            </a:p>
          </p:txBody>
        </p:sp>
      </p:grpSp>
      <p:grpSp>
        <p:nvGrpSpPr>
          <p:cNvPr id="17455" name="Group 47"/>
          <p:cNvGrpSpPr>
            <a:grpSpLocks/>
          </p:cNvGrpSpPr>
          <p:nvPr/>
        </p:nvGrpSpPr>
        <p:grpSpPr bwMode="auto">
          <a:xfrm>
            <a:off x="609600" y="1828800"/>
            <a:ext cx="7105650" cy="3743325"/>
            <a:chOff x="384" y="1152"/>
            <a:chExt cx="4476" cy="2358"/>
          </a:xfrm>
        </p:grpSpPr>
        <p:sp>
          <p:nvSpPr>
            <p:cNvPr id="17436" name="Freeform 28"/>
            <p:cNvSpPr>
              <a:spLocks/>
            </p:cNvSpPr>
            <p:nvPr/>
          </p:nvSpPr>
          <p:spPr bwMode="auto">
            <a:xfrm flipH="1">
              <a:off x="1392" y="1296"/>
              <a:ext cx="3468" cy="2214"/>
            </a:xfrm>
            <a:custGeom>
              <a:avLst/>
              <a:gdLst>
                <a:gd name="T0" fmla="*/ 0 w 4264"/>
                <a:gd name="T1" fmla="*/ 3016 h 3016"/>
                <a:gd name="T2" fmla="*/ 1528 w 4264"/>
                <a:gd name="T3" fmla="*/ 2800 h 3016"/>
                <a:gd name="T4" fmla="*/ 2624 w 4264"/>
                <a:gd name="T5" fmla="*/ 2048 h 3016"/>
                <a:gd name="T6" fmla="*/ 3544 w 4264"/>
                <a:gd name="T7" fmla="*/ 1024 h 3016"/>
                <a:gd name="T8" fmla="*/ 4264 w 4264"/>
                <a:gd name="T9" fmla="*/ 0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4" h="3016">
                  <a:moveTo>
                    <a:pt x="0" y="3016"/>
                  </a:moveTo>
                  <a:cubicBezTo>
                    <a:pt x="253" y="2980"/>
                    <a:pt x="1091" y="2961"/>
                    <a:pt x="1528" y="2800"/>
                  </a:cubicBezTo>
                  <a:cubicBezTo>
                    <a:pt x="1965" y="2639"/>
                    <a:pt x="2288" y="2344"/>
                    <a:pt x="2624" y="2048"/>
                  </a:cubicBezTo>
                  <a:cubicBezTo>
                    <a:pt x="2960" y="1752"/>
                    <a:pt x="3271" y="1365"/>
                    <a:pt x="3544" y="1024"/>
                  </a:cubicBezTo>
                  <a:cubicBezTo>
                    <a:pt x="3817" y="683"/>
                    <a:pt x="4114" y="213"/>
                    <a:pt x="4264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41" name="Text Box 33"/>
            <p:cNvSpPr txBox="1">
              <a:spLocks noChangeArrowheads="1"/>
            </p:cNvSpPr>
            <p:nvPr/>
          </p:nvSpPr>
          <p:spPr bwMode="auto">
            <a:xfrm>
              <a:off x="384" y="1152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accent1"/>
                  </a:solidFill>
                  <a:cs typeface="+mn-cs"/>
                </a:rPr>
                <a:t>Logitboost</a:t>
              </a:r>
            </a:p>
          </p:txBody>
        </p:sp>
      </p:grpSp>
      <p:grpSp>
        <p:nvGrpSpPr>
          <p:cNvPr id="17456" name="Group 48"/>
          <p:cNvGrpSpPr>
            <a:grpSpLocks/>
          </p:cNvGrpSpPr>
          <p:nvPr/>
        </p:nvGrpSpPr>
        <p:grpSpPr bwMode="auto">
          <a:xfrm>
            <a:off x="3251200" y="1517650"/>
            <a:ext cx="4494213" cy="4076700"/>
            <a:chOff x="2064" y="960"/>
            <a:chExt cx="2831" cy="2568"/>
          </a:xfrm>
        </p:grpSpPr>
        <p:sp>
          <p:nvSpPr>
            <p:cNvPr id="17435" name="Freeform 27"/>
            <p:cNvSpPr>
              <a:spLocks/>
            </p:cNvSpPr>
            <p:nvPr/>
          </p:nvSpPr>
          <p:spPr bwMode="auto">
            <a:xfrm flipH="1">
              <a:off x="2208" y="1296"/>
              <a:ext cx="2687" cy="2232"/>
            </a:xfrm>
            <a:custGeom>
              <a:avLst/>
              <a:gdLst>
                <a:gd name="T0" fmla="*/ 0 w 3304"/>
                <a:gd name="T1" fmla="*/ 3040 h 3040"/>
                <a:gd name="T2" fmla="*/ 1528 w 3304"/>
                <a:gd name="T3" fmla="*/ 2824 h 3040"/>
                <a:gd name="T4" fmla="*/ 2624 w 3304"/>
                <a:gd name="T5" fmla="*/ 2072 h 3040"/>
                <a:gd name="T6" fmla="*/ 3152 w 3304"/>
                <a:gd name="T7" fmla="*/ 1120 h 3040"/>
                <a:gd name="T8" fmla="*/ 3304 w 3304"/>
                <a:gd name="T9" fmla="*/ 0 h 3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4" h="3040">
                  <a:moveTo>
                    <a:pt x="0" y="3040"/>
                  </a:moveTo>
                  <a:cubicBezTo>
                    <a:pt x="253" y="3004"/>
                    <a:pt x="1091" y="2985"/>
                    <a:pt x="1528" y="2824"/>
                  </a:cubicBezTo>
                  <a:cubicBezTo>
                    <a:pt x="1965" y="2663"/>
                    <a:pt x="2353" y="2356"/>
                    <a:pt x="2624" y="2072"/>
                  </a:cubicBezTo>
                  <a:cubicBezTo>
                    <a:pt x="2895" y="1788"/>
                    <a:pt x="3039" y="1465"/>
                    <a:pt x="3152" y="1120"/>
                  </a:cubicBezTo>
                  <a:cubicBezTo>
                    <a:pt x="3265" y="775"/>
                    <a:pt x="3272" y="233"/>
                    <a:pt x="3304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42" name="Text Box 34"/>
            <p:cNvSpPr txBox="1">
              <a:spLocks noChangeArrowheads="1"/>
            </p:cNvSpPr>
            <p:nvPr/>
          </p:nvSpPr>
          <p:spPr bwMode="auto">
            <a:xfrm>
              <a:off x="2064" y="1008"/>
              <a:ext cx="10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cs typeface="+mn-cs"/>
                </a:rPr>
                <a:t>Adaboost =</a:t>
              </a:r>
            </a:p>
          </p:txBody>
        </p:sp>
        <p:graphicFrame>
          <p:nvGraphicFramePr>
            <p:cNvPr id="20494" name="Object 39"/>
            <p:cNvGraphicFramePr>
              <a:graphicFrameLocks noChangeAspect="1"/>
            </p:cNvGraphicFramePr>
            <p:nvPr/>
          </p:nvGraphicFramePr>
          <p:xfrm>
            <a:off x="3024" y="960"/>
            <a:ext cx="81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039" name="Equation" r:id="rId4" imgW="457200" imgH="203200" progId="Equation.3">
                    <p:embed/>
                  </p:oleObj>
                </mc:Choice>
                <mc:Fallback>
                  <p:oleObj name="Equation" r:id="rId4" imgW="457200" imgH="203200" progId="Equation.3">
                    <p:embed/>
                    <p:pic>
                      <p:nvPicPr>
                        <p:cNvPr id="20494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960"/>
                          <a:ext cx="816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58" name="Group 50"/>
          <p:cNvGrpSpPr>
            <a:grpSpLocks/>
          </p:cNvGrpSpPr>
          <p:nvPr/>
        </p:nvGrpSpPr>
        <p:grpSpPr bwMode="auto">
          <a:xfrm>
            <a:off x="450850" y="4108450"/>
            <a:ext cx="6235700" cy="1498600"/>
            <a:chOff x="284" y="2588"/>
            <a:chExt cx="3928" cy="944"/>
          </a:xfrm>
        </p:grpSpPr>
        <p:sp>
          <p:nvSpPr>
            <p:cNvPr id="17431" name="Line 23"/>
            <p:cNvSpPr>
              <a:spLocks noChangeShapeType="1"/>
            </p:cNvSpPr>
            <p:nvPr/>
          </p:nvSpPr>
          <p:spPr bwMode="auto">
            <a:xfrm>
              <a:off x="2672" y="3532"/>
              <a:ext cx="1540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33" name="Line 25"/>
            <p:cNvSpPr>
              <a:spLocks noChangeShapeType="1"/>
            </p:cNvSpPr>
            <p:nvPr/>
          </p:nvSpPr>
          <p:spPr bwMode="auto">
            <a:xfrm flipV="1">
              <a:off x="2664" y="2755"/>
              <a:ext cx="0" cy="7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34" name="Line 26"/>
            <p:cNvSpPr>
              <a:spLocks noChangeShapeType="1"/>
            </p:cNvSpPr>
            <p:nvPr/>
          </p:nvSpPr>
          <p:spPr bwMode="auto">
            <a:xfrm>
              <a:off x="1036" y="2752"/>
              <a:ext cx="1632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39" name="Text Box 31"/>
            <p:cNvSpPr txBox="1">
              <a:spLocks noChangeArrowheads="1"/>
            </p:cNvSpPr>
            <p:nvPr/>
          </p:nvSpPr>
          <p:spPr bwMode="auto">
            <a:xfrm>
              <a:off x="284" y="2588"/>
              <a:ext cx="7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0000"/>
                  </a:solidFill>
                  <a:cs typeface="+mn-cs"/>
                </a:rPr>
                <a:t>0-1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3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Oval 1"/>
          <p:cNvSpPr>
            <a:spLocks noChangeArrowheads="1"/>
          </p:cNvSpPr>
          <p:nvPr/>
        </p:nvSpPr>
        <p:spPr bwMode="auto">
          <a:xfrm>
            <a:off x="30480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8" name="Oval 2"/>
          <p:cNvSpPr>
            <a:spLocks noChangeArrowheads="1"/>
          </p:cNvSpPr>
          <p:nvPr/>
        </p:nvSpPr>
        <p:spPr bwMode="auto">
          <a:xfrm>
            <a:off x="3352800" y="2819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Oval 3"/>
          <p:cNvSpPr>
            <a:spLocks noChangeArrowheads="1"/>
          </p:cNvSpPr>
          <p:nvPr/>
        </p:nvSpPr>
        <p:spPr bwMode="auto">
          <a:xfrm>
            <a:off x="3581400" y="3048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8194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33528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37338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259080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30480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3352800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3429000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28956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25146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25908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312420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Oval 1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3505200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2286000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4419600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43434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4114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4876800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46482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1143000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10668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1066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16002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1371600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0574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19812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198120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25146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22860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76600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124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2819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733800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505200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2057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2819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19812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25146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22860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38100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3200400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3733800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267200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038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14478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13716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190500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1676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3429000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4419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2" name="Oval 56"/>
          <p:cNvSpPr>
            <a:spLocks noChangeArrowheads="1"/>
          </p:cNvSpPr>
          <p:nvPr/>
        </p:nvSpPr>
        <p:spPr bwMode="auto">
          <a:xfrm>
            <a:off x="41910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3" name="Oval 57"/>
          <p:cNvSpPr>
            <a:spLocks noChangeArrowheads="1"/>
          </p:cNvSpPr>
          <p:nvPr/>
        </p:nvSpPr>
        <p:spPr bwMode="auto">
          <a:xfrm>
            <a:off x="3657600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4" name="Oval 58"/>
          <p:cNvSpPr>
            <a:spLocks noChangeArrowheads="1"/>
          </p:cNvSpPr>
          <p:nvPr/>
        </p:nvSpPr>
        <p:spPr bwMode="auto">
          <a:xfrm>
            <a:off x="3886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5" name="Oval 59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27" name="Rectangle 7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Boosting example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0022" y="5900888"/>
            <a:ext cx="3747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 with equal weighted data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7252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view on the prior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295400" y="2560638"/>
          <a:ext cx="5692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44" name="Equation" r:id="rId3" imgW="2438400" imgH="215900" progId="Equation.3">
                  <p:embed/>
                </p:oleObj>
              </mc:Choice>
              <mc:Fallback>
                <p:oleObj name="Equation" r:id="rId3" imgW="24384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2560638"/>
                        <a:ext cx="569277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2959" y="1780652"/>
            <a:ext cx="6342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the max is the same if we take the log:</a:t>
            </a:r>
            <a:endParaRPr lang="en-US" sz="2400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622505" y="4052093"/>
          <a:ext cx="36512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45" name="Equation" r:id="rId5" imgW="1879600" imgH="457200" progId="Equation.3">
                  <p:embed/>
                </p:oleObj>
              </mc:Choice>
              <mc:Fallback>
                <p:oleObj name="Equation" r:id="rId5" imgW="1879600" imgH="4572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05" y="4052093"/>
                        <a:ext cx="3651250" cy="887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2895600" y="3147220"/>
            <a:ext cx="1278609" cy="815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258528" y="3147220"/>
            <a:ext cx="370872" cy="815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88084" y="4052093"/>
            <a:ext cx="3777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any distribution we’d like</a:t>
            </a:r>
          </a:p>
          <a:p>
            <a:r>
              <a:rPr lang="en-US" dirty="0" smtClean="0"/>
              <a:t>This allows us to impart addition </a:t>
            </a:r>
            <a:r>
              <a:rPr lang="en-US" dirty="0" smtClean="0">
                <a:solidFill>
                  <a:srgbClr val="FF6600"/>
                </a:solidFill>
              </a:rPr>
              <a:t>bias</a:t>
            </a:r>
            <a:r>
              <a:rPr lang="en-US" dirty="0" smtClean="0"/>
              <a:t> into the model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05000" y="5715000"/>
            <a:ext cx="5108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this look like something we’ve seen before?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0482" name="Oval 2"/>
          <p:cNvSpPr>
            <a:spLocks noChangeArrowheads="1"/>
          </p:cNvSpPr>
          <p:nvPr/>
        </p:nvSpPr>
        <p:spPr bwMode="auto">
          <a:xfrm>
            <a:off x="30480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3352800" y="2819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3581400" y="3048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28194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33528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37338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259080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30480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3352800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3429000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28956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25146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25908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312420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3505200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2286000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4419600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Oval 21"/>
          <p:cNvSpPr>
            <a:spLocks noChangeArrowheads="1"/>
          </p:cNvSpPr>
          <p:nvPr/>
        </p:nvSpPr>
        <p:spPr bwMode="auto">
          <a:xfrm>
            <a:off x="43434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4114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Oval 23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4876800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5" name="Oval 25"/>
          <p:cNvSpPr>
            <a:spLocks noChangeArrowheads="1"/>
          </p:cNvSpPr>
          <p:nvPr/>
        </p:nvSpPr>
        <p:spPr bwMode="auto">
          <a:xfrm>
            <a:off x="46482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1143000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Oval 27"/>
          <p:cNvSpPr>
            <a:spLocks noChangeArrowheads="1"/>
          </p:cNvSpPr>
          <p:nvPr/>
        </p:nvSpPr>
        <p:spPr bwMode="auto">
          <a:xfrm>
            <a:off x="10668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1066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9" name="Oval 29"/>
          <p:cNvSpPr>
            <a:spLocks noChangeArrowheads="1"/>
          </p:cNvSpPr>
          <p:nvPr/>
        </p:nvSpPr>
        <p:spPr bwMode="auto">
          <a:xfrm>
            <a:off x="16002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1371600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1" name="Oval 31"/>
          <p:cNvSpPr>
            <a:spLocks noChangeArrowheads="1"/>
          </p:cNvSpPr>
          <p:nvPr/>
        </p:nvSpPr>
        <p:spPr bwMode="auto">
          <a:xfrm>
            <a:off x="20574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19812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3" name="Oval 33"/>
          <p:cNvSpPr>
            <a:spLocks noChangeArrowheads="1"/>
          </p:cNvSpPr>
          <p:nvPr/>
        </p:nvSpPr>
        <p:spPr bwMode="auto">
          <a:xfrm>
            <a:off x="198120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Oval 34"/>
          <p:cNvSpPr>
            <a:spLocks noChangeArrowheads="1"/>
          </p:cNvSpPr>
          <p:nvPr/>
        </p:nvSpPr>
        <p:spPr bwMode="auto">
          <a:xfrm>
            <a:off x="25146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5" name="Oval 35"/>
          <p:cNvSpPr>
            <a:spLocks noChangeArrowheads="1"/>
          </p:cNvSpPr>
          <p:nvPr/>
        </p:nvSpPr>
        <p:spPr bwMode="auto">
          <a:xfrm>
            <a:off x="22860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6" name="Oval 36"/>
          <p:cNvSpPr>
            <a:spLocks noChangeArrowheads="1"/>
          </p:cNvSpPr>
          <p:nvPr/>
        </p:nvSpPr>
        <p:spPr bwMode="auto">
          <a:xfrm>
            <a:off x="3276600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7" name="Oval 37"/>
          <p:cNvSpPr>
            <a:spLocks noChangeArrowheads="1"/>
          </p:cNvSpPr>
          <p:nvPr/>
        </p:nvSpPr>
        <p:spPr bwMode="auto">
          <a:xfrm>
            <a:off x="3124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8" name="Oval 38"/>
          <p:cNvSpPr>
            <a:spLocks noChangeArrowheads="1"/>
          </p:cNvSpPr>
          <p:nvPr/>
        </p:nvSpPr>
        <p:spPr bwMode="auto">
          <a:xfrm>
            <a:off x="2819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9" name="Oval 39"/>
          <p:cNvSpPr>
            <a:spLocks noChangeArrowheads="1"/>
          </p:cNvSpPr>
          <p:nvPr/>
        </p:nvSpPr>
        <p:spPr bwMode="auto">
          <a:xfrm>
            <a:off x="3733800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0" name="Oval 40"/>
          <p:cNvSpPr>
            <a:spLocks noChangeArrowheads="1"/>
          </p:cNvSpPr>
          <p:nvPr/>
        </p:nvSpPr>
        <p:spPr bwMode="auto">
          <a:xfrm>
            <a:off x="3505200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1" name="Oval 41"/>
          <p:cNvSpPr>
            <a:spLocks noChangeArrowheads="1"/>
          </p:cNvSpPr>
          <p:nvPr/>
        </p:nvSpPr>
        <p:spPr bwMode="auto">
          <a:xfrm>
            <a:off x="2057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2" name="Oval 42"/>
          <p:cNvSpPr>
            <a:spLocks noChangeArrowheads="1"/>
          </p:cNvSpPr>
          <p:nvPr/>
        </p:nvSpPr>
        <p:spPr bwMode="auto">
          <a:xfrm>
            <a:off x="2819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3" name="Oval 43"/>
          <p:cNvSpPr>
            <a:spLocks noChangeArrowheads="1"/>
          </p:cNvSpPr>
          <p:nvPr/>
        </p:nvSpPr>
        <p:spPr bwMode="auto">
          <a:xfrm>
            <a:off x="19812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4" name="Oval 44"/>
          <p:cNvSpPr>
            <a:spLocks noChangeArrowheads="1"/>
          </p:cNvSpPr>
          <p:nvPr/>
        </p:nvSpPr>
        <p:spPr bwMode="auto">
          <a:xfrm>
            <a:off x="25146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5" name="Oval 45"/>
          <p:cNvSpPr>
            <a:spLocks noChangeArrowheads="1"/>
          </p:cNvSpPr>
          <p:nvPr/>
        </p:nvSpPr>
        <p:spPr bwMode="auto">
          <a:xfrm>
            <a:off x="22860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6" name="Oval 46"/>
          <p:cNvSpPr>
            <a:spLocks noChangeArrowheads="1"/>
          </p:cNvSpPr>
          <p:nvPr/>
        </p:nvSpPr>
        <p:spPr bwMode="auto">
          <a:xfrm>
            <a:off x="38100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7" name="Oval 47"/>
          <p:cNvSpPr>
            <a:spLocks noChangeArrowheads="1"/>
          </p:cNvSpPr>
          <p:nvPr/>
        </p:nvSpPr>
        <p:spPr bwMode="auto">
          <a:xfrm>
            <a:off x="3200400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8" name="Oval 48"/>
          <p:cNvSpPr>
            <a:spLocks noChangeArrowheads="1"/>
          </p:cNvSpPr>
          <p:nvPr/>
        </p:nvSpPr>
        <p:spPr bwMode="auto">
          <a:xfrm>
            <a:off x="3733800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9" name="Oval 49"/>
          <p:cNvSpPr>
            <a:spLocks noChangeArrowheads="1"/>
          </p:cNvSpPr>
          <p:nvPr/>
        </p:nvSpPr>
        <p:spPr bwMode="auto">
          <a:xfrm>
            <a:off x="4267200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0" name="Oval 50"/>
          <p:cNvSpPr>
            <a:spLocks noChangeArrowheads="1"/>
          </p:cNvSpPr>
          <p:nvPr/>
        </p:nvSpPr>
        <p:spPr bwMode="auto">
          <a:xfrm>
            <a:off x="4038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1" name="Oval 51"/>
          <p:cNvSpPr>
            <a:spLocks noChangeArrowheads="1"/>
          </p:cNvSpPr>
          <p:nvPr/>
        </p:nvSpPr>
        <p:spPr bwMode="auto">
          <a:xfrm>
            <a:off x="14478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2" name="Oval 52"/>
          <p:cNvSpPr>
            <a:spLocks noChangeArrowheads="1"/>
          </p:cNvSpPr>
          <p:nvPr/>
        </p:nvSpPr>
        <p:spPr bwMode="auto">
          <a:xfrm>
            <a:off x="13716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3" name="Oval 53"/>
          <p:cNvSpPr>
            <a:spLocks noChangeArrowheads="1"/>
          </p:cNvSpPr>
          <p:nvPr/>
        </p:nvSpPr>
        <p:spPr bwMode="auto">
          <a:xfrm>
            <a:off x="190500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4" name="Oval 54"/>
          <p:cNvSpPr>
            <a:spLocks noChangeArrowheads="1"/>
          </p:cNvSpPr>
          <p:nvPr/>
        </p:nvSpPr>
        <p:spPr bwMode="auto">
          <a:xfrm>
            <a:off x="1676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5" name="Oval 55"/>
          <p:cNvSpPr>
            <a:spLocks noChangeArrowheads="1"/>
          </p:cNvSpPr>
          <p:nvPr/>
        </p:nvSpPr>
        <p:spPr bwMode="auto">
          <a:xfrm>
            <a:off x="3429000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6" name="Oval 56"/>
          <p:cNvSpPr>
            <a:spLocks noChangeArrowheads="1"/>
          </p:cNvSpPr>
          <p:nvPr/>
        </p:nvSpPr>
        <p:spPr bwMode="auto">
          <a:xfrm>
            <a:off x="4419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7" name="Oval 57"/>
          <p:cNvSpPr>
            <a:spLocks noChangeArrowheads="1"/>
          </p:cNvSpPr>
          <p:nvPr/>
        </p:nvSpPr>
        <p:spPr bwMode="auto">
          <a:xfrm>
            <a:off x="41910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8" name="Oval 58"/>
          <p:cNvSpPr>
            <a:spLocks noChangeArrowheads="1"/>
          </p:cNvSpPr>
          <p:nvPr/>
        </p:nvSpPr>
        <p:spPr bwMode="auto">
          <a:xfrm>
            <a:off x="3657600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9" name="Oval 59"/>
          <p:cNvSpPr>
            <a:spLocks noChangeArrowheads="1"/>
          </p:cNvSpPr>
          <p:nvPr/>
        </p:nvSpPr>
        <p:spPr bwMode="auto">
          <a:xfrm>
            <a:off x="3886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0" name="Oval 60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2" name="Line 62"/>
          <p:cNvSpPr>
            <a:spLocks noChangeShapeType="1"/>
          </p:cNvSpPr>
          <p:nvPr/>
        </p:nvSpPr>
        <p:spPr bwMode="auto">
          <a:xfrm>
            <a:off x="3048000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3" name="AutoShape 63"/>
          <p:cNvSpPr>
            <a:spLocks noChangeArrowheads="1"/>
          </p:cNvSpPr>
          <p:nvPr/>
        </p:nvSpPr>
        <p:spPr bwMode="auto">
          <a:xfrm>
            <a:off x="1981200" y="6096000"/>
            <a:ext cx="3568700" cy="3667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h =&gt; p(error) = 0.5  it is at chance</a:t>
            </a:r>
          </a:p>
        </p:txBody>
      </p:sp>
      <p:sp>
        <p:nvSpPr>
          <p:cNvPr id="20555" name="Line 75"/>
          <p:cNvSpPr>
            <a:spLocks noChangeShapeType="1"/>
          </p:cNvSpPr>
          <p:nvPr/>
        </p:nvSpPr>
        <p:spPr bwMode="auto">
          <a:xfrm flipH="1" flipV="1">
            <a:off x="2613025" y="5749925"/>
            <a:ext cx="423863" cy="12700"/>
          </a:xfrm>
          <a:prstGeom prst="line">
            <a:avLst/>
          </a:prstGeom>
          <a:noFill/>
          <a:ln w="76320">
            <a:solidFill>
              <a:srgbClr val="FE060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6" name="Line 76"/>
          <p:cNvSpPr>
            <a:spLocks noChangeShapeType="1"/>
          </p:cNvSpPr>
          <p:nvPr/>
        </p:nvSpPr>
        <p:spPr bwMode="auto">
          <a:xfrm>
            <a:off x="3055938" y="5759450"/>
            <a:ext cx="450850" cy="1588"/>
          </a:xfrm>
          <a:prstGeom prst="line">
            <a:avLst/>
          </a:prstGeom>
          <a:noFill/>
          <a:ln w="76320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410200" y="2102555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weak learner = line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would be the best line learned on this data set?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615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1506" name="Oval 2"/>
          <p:cNvSpPr>
            <a:spLocks noChangeArrowheads="1"/>
          </p:cNvSpPr>
          <p:nvPr/>
        </p:nvSpPr>
        <p:spPr bwMode="auto">
          <a:xfrm>
            <a:off x="3057525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Oval 3"/>
          <p:cNvSpPr>
            <a:spLocks noChangeArrowheads="1"/>
          </p:cNvSpPr>
          <p:nvPr/>
        </p:nvSpPr>
        <p:spPr bwMode="auto">
          <a:xfrm>
            <a:off x="3362325" y="2843213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3590925" y="3071813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2828925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3362325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3743325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600325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3057525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3362325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3438525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2905125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2524125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2600325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3133725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2752725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3514725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2295525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Oval 19"/>
          <p:cNvSpPr>
            <a:spLocks noChangeArrowheads="1"/>
          </p:cNvSpPr>
          <p:nvPr/>
        </p:nvSpPr>
        <p:spPr bwMode="auto">
          <a:xfrm>
            <a:off x="2828925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4429125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Oval 21"/>
          <p:cNvSpPr>
            <a:spLocks noChangeArrowheads="1"/>
          </p:cNvSpPr>
          <p:nvPr/>
        </p:nvSpPr>
        <p:spPr bwMode="auto">
          <a:xfrm>
            <a:off x="4352925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4124325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Oval 23"/>
          <p:cNvSpPr>
            <a:spLocks noChangeArrowheads="1"/>
          </p:cNvSpPr>
          <p:nvPr/>
        </p:nvSpPr>
        <p:spPr bwMode="auto">
          <a:xfrm>
            <a:off x="4352925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4886325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9" name="Oval 25"/>
          <p:cNvSpPr>
            <a:spLocks noChangeArrowheads="1"/>
          </p:cNvSpPr>
          <p:nvPr/>
        </p:nvSpPr>
        <p:spPr bwMode="auto">
          <a:xfrm>
            <a:off x="4657725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1152525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Oval 27"/>
          <p:cNvSpPr>
            <a:spLocks noChangeArrowheads="1"/>
          </p:cNvSpPr>
          <p:nvPr/>
        </p:nvSpPr>
        <p:spPr bwMode="auto">
          <a:xfrm>
            <a:off x="1076325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1076325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3" name="Oval 29"/>
          <p:cNvSpPr>
            <a:spLocks noChangeArrowheads="1"/>
          </p:cNvSpPr>
          <p:nvPr/>
        </p:nvSpPr>
        <p:spPr bwMode="auto">
          <a:xfrm>
            <a:off x="1609725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1381125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5" name="Oval 31"/>
          <p:cNvSpPr>
            <a:spLocks noChangeArrowheads="1"/>
          </p:cNvSpPr>
          <p:nvPr/>
        </p:nvSpPr>
        <p:spPr bwMode="auto">
          <a:xfrm>
            <a:off x="2066925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1990725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Oval 33"/>
          <p:cNvSpPr>
            <a:spLocks noChangeArrowheads="1"/>
          </p:cNvSpPr>
          <p:nvPr/>
        </p:nvSpPr>
        <p:spPr bwMode="auto">
          <a:xfrm>
            <a:off x="1990725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Oval 34"/>
          <p:cNvSpPr>
            <a:spLocks noChangeArrowheads="1"/>
          </p:cNvSpPr>
          <p:nvPr/>
        </p:nvSpPr>
        <p:spPr bwMode="auto">
          <a:xfrm>
            <a:off x="2524125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9" name="Oval 35"/>
          <p:cNvSpPr>
            <a:spLocks noChangeArrowheads="1"/>
          </p:cNvSpPr>
          <p:nvPr/>
        </p:nvSpPr>
        <p:spPr bwMode="auto">
          <a:xfrm>
            <a:off x="2295525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Oval 36"/>
          <p:cNvSpPr>
            <a:spLocks noChangeArrowheads="1"/>
          </p:cNvSpPr>
          <p:nvPr/>
        </p:nvSpPr>
        <p:spPr bwMode="auto">
          <a:xfrm>
            <a:off x="3286125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1" name="Oval 37"/>
          <p:cNvSpPr>
            <a:spLocks noChangeArrowheads="1"/>
          </p:cNvSpPr>
          <p:nvPr/>
        </p:nvSpPr>
        <p:spPr bwMode="auto">
          <a:xfrm>
            <a:off x="3133725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Oval 38"/>
          <p:cNvSpPr>
            <a:spLocks noChangeArrowheads="1"/>
          </p:cNvSpPr>
          <p:nvPr/>
        </p:nvSpPr>
        <p:spPr bwMode="auto">
          <a:xfrm>
            <a:off x="2828925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3" name="Oval 39"/>
          <p:cNvSpPr>
            <a:spLocks noChangeArrowheads="1"/>
          </p:cNvSpPr>
          <p:nvPr/>
        </p:nvSpPr>
        <p:spPr bwMode="auto">
          <a:xfrm>
            <a:off x="3743325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4" name="Oval 40"/>
          <p:cNvSpPr>
            <a:spLocks noChangeArrowheads="1"/>
          </p:cNvSpPr>
          <p:nvPr/>
        </p:nvSpPr>
        <p:spPr bwMode="auto">
          <a:xfrm>
            <a:off x="3514725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5" name="Oval 41"/>
          <p:cNvSpPr>
            <a:spLocks noChangeArrowheads="1"/>
          </p:cNvSpPr>
          <p:nvPr/>
        </p:nvSpPr>
        <p:spPr bwMode="auto">
          <a:xfrm>
            <a:off x="2066925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6" name="Oval 42"/>
          <p:cNvSpPr>
            <a:spLocks noChangeArrowheads="1"/>
          </p:cNvSpPr>
          <p:nvPr/>
        </p:nvSpPr>
        <p:spPr bwMode="auto">
          <a:xfrm>
            <a:off x="2828925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7" name="Oval 43"/>
          <p:cNvSpPr>
            <a:spLocks noChangeArrowheads="1"/>
          </p:cNvSpPr>
          <p:nvPr/>
        </p:nvSpPr>
        <p:spPr bwMode="auto">
          <a:xfrm>
            <a:off x="1990725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8" name="Oval 44"/>
          <p:cNvSpPr>
            <a:spLocks noChangeArrowheads="1"/>
          </p:cNvSpPr>
          <p:nvPr/>
        </p:nvSpPr>
        <p:spPr bwMode="auto">
          <a:xfrm>
            <a:off x="2524125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9" name="Oval 45"/>
          <p:cNvSpPr>
            <a:spLocks noChangeArrowheads="1"/>
          </p:cNvSpPr>
          <p:nvPr/>
        </p:nvSpPr>
        <p:spPr bwMode="auto">
          <a:xfrm>
            <a:off x="2295525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0" name="Oval 46"/>
          <p:cNvSpPr>
            <a:spLocks noChangeArrowheads="1"/>
          </p:cNvSpPr>
          <p:nvPr/>
        </p:nvSpPr>
        <p:spPr bwMode="auto">
          <a:xfrm>
            <a:off x="3819525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1" name="Oval 47"/>
          <p:cNvSpPr>
            <a:spLocks noChangeArrowheads="1"/>
          </p:cNvSpPr>
          <p:nvPr/>
        </p:nvSpPr>
        <p:spPr bwMode="auto">
          <a:xfrm>
            <a:off x="3209925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2" name="Oval 48"/>
          <p:cNvSpPr>
            <a:spLocks noChangeArrowheads="1"/>
          </p:cNvSpPr>
          <p:nvPr/>
        </p:nvSpPr>
        <p:spPr bwMode="auto">
          <a:xfrm>
            <a:off x="3743325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3" name="Oval 49"/>
          <p:cNvSpPr>
            <a:spLocks noChangeArrowheads="1"/>
          </p:cNvSpPr>
          <p:nvPr/>
        </p:nvSpPr>
        <p:spPr bwMode="auto">
          <a:xfrm>
            <a:off x="4276725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4" name="Oval 50"/>
          <p:cNvSpPr>
            <a:spLocks noChangeArrowheads="1"/>
          </p:cNvSpPr>
          <p:nvPr/>
        </p:nvSpPr>
        <p:spPr bwMode="auto">
          <a:xfrm>
            <a:off x="4048125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5" name="Oval 51"/>
          <p:cNvSpPr>
            <a:spLocks noChangeArrowheads="1"/>
          </p:cNvSpPr>
          <p:nvPr/>
        </p:nvSpPr>
        <p:spPr bwMode="auto">
          <a:xfrm>
            <a:off x="1457325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6" name="Oval 52"/>
          <p:cNvSpPr>
            <a:spLocks noChangeArrowheads="1"/>
          </p:cNvSpPr>
          <p:nvPr/>
        </p:nvSpPr>
        <p:spPr bwMode="auto">
          <a:xfrm>
            <a:off x="1381125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7" name="Oval 53"/>
          <p:cNvSpPr>
            <a:spLocks noChangeArrowheads="1"/>
          </p:cNvSpPr>
          <p:nvPr/>
        </p:nvSpPr>
        <p:spPr bwMode="auto">
          <a:xfrm>
            <a:off x="1914525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8" name="Oval 54"/>
          <p:cNvSpPr>
            <a:spLocks noChangeArrowheads="1"/>
          </p:cNvSpPr>
          <p:nvPr/>
        </p:nvSpPr>
        <p:spPr bwMode="auto">
          <a:xfrm>
            <a:off x="1685925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9" name="Oval 55"/>
          <p:cNvSpPr>
            <a:spLocks noChangeArrowheads="1"/>
          </p:cNvSpPr>
          <p:nvPr/>
        </p:nvSpPr>
        <p:spPr bwMode="auto">
          <a:xfrm>
            <a:off x="3438525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0" name="Oval 56"/>
          <p:cNvSpPr>
            <a:spLocks noChangeArrowheads="1"/>
          </p:cNvSpPr>
          <p:nvPr/>
        </p:nvSpPr>
        <p:spPr bwMode="auto">
          <a:xfrm>
            <a:off x="4429125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1" name="Oval 57"/>
          <p:cNvSpPr>
            <a:spLocks noChangeArrowheads="1"/>
          </p:cNvSpPr>
          <p:nvPr/>
        </p:nvSpPr>
        <p:spPr bwMode="auto">
          <a:xfrm>
            <a:off x="4200525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2" name="Oval 58"/>
          <p:cNvSpPr>
            <a:spLocks noChangeArrowheads="1"/>
          </p:cNvSpPr>
          <p:nvPr/>
        </p:nvSpPr>
        <p:spPr bwMode="auto">
          <a:xfrm>
            <a:off x="3667125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3" name="Oval 59"/>
          <p:cNvSpPr>
            <a:spLocks noChangeArrowheads="1"/>
          </p:cNvSpPr>
          <p:nvPr/>
        </p:nvSpPr>
        <p:spPr bwMode="auto">
          <a:xfrm>
            <a:off x="3895725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4" name="Oval 60"/>
          <p:cNvSpPr>
            <a:spLocks noChangeArrowheads="1"/>
          </p:cNvSpPr>
          <p:nvPr/>
        </p:nvSpPr>
        <p:spPr bwMode="auto">
          <a:xfrm>
            <a:off x="3971925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5" name="Line 61"/>
          <p:cNvSpPr>
            <a:spLocks noChangeShapeType="1"/>
          </p:cNvSpPr>
          <p:nvPr/>
        </p:nvSpPr>
        <p:spPr bwMode="auto">
          <a:xfrm>
            <a:off x="3057525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6" name="AutoShape 62"/>
          <p:cNvSpPr>
            <a:spLocks noChangeArrowheads="1"/>
          </p:cNvSpPr>
          <p:nvPr/>
        </p:nvSpPr>
        <p:spPr bwMode="auto">
          <a:xfrm>
            <a:off x="1778000" y="5994400"/>
            <a:ext cx="3244850" cy="3667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This one seems to be the best</a:t>
            </a:r>
          </a:p>
        </p:txBody>
      </p:sp>
      <p:sp>
        <p:nvSpPr>
          <p:cNvPr id="21567" name="Line 63"/>
          <p:cNvSpPr>
            <a:spLocks noChangeShapeType="1"/>
          </p:cNvSpPr>
          <p:nvPr/>
        </p:nvSpPr>
        <p:spPr bwMode="auto">
          <a:xfrm>
            <a:off x="2752725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8" name="Line 64"/>
          <p:cNvSpPr>
            <a:spLocks noChangeShapeType="1"/>
          </p:cNvSpPr>
          <p:nvPr/>
        </p:nvSpPr>
        <p:spPr bwMode="auto">
          <a:xfrm>
            <a:off x="2524125" y="1447800"/>
            <a:ext cx="1588" cy="4572000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9" name="Line 65"/>
          <p:cNvSpPr>
            <a:spLocks noChangeShapeType="1"/>
          </p:cNvSpPr>
          <p:nvPr/>
        </p:nvSpPr>
        <p:spPr bwMode="auto">
          <a:xfrm>
            <a:off x="1990725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1" name="Line 77"/>
          <p:cNvSpPr>
            <a:spLocks noChangeShapeType="1"/>
          </p:cNvSpPr>
          <p:nvPr/>
        </p:nvSpPr>
        <p:spPr bwMode="auto">
          <a:xfrm flipH="1" flipV="1">
            <a:off x="2081213" y="5937250"/>
            <a:ext cx="423862" cy="12700"/>
          </a:xfrm>
          <a:prstGeom prst="line">
            <a:avLst/>
          </a:prstGeom>
          <a:noFill/>
          <a:ln w="76320">
            <a:solidFill>
              <a:srgbClr val="FE060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2" name="Line 78"/>
          <p:cNvSpPr>
            <a:spLocks noChangeShapeType="1"/>
          </p:cNvSpPr>
          <p:nvPr/>
        </p:nvSpPr>
        <p:spPr bwMode="auto">
          <a:xfrm>
            <a:off x="2524125" y="5946775"/>
            <a:ext cx="450850" cy="1588"/>
          </a:xfrm>
          <a:prstGeom prst="line">
            <a:avLst/>
          </a:prstGeom>
          <a:noFill/>
          <a:ln w="76320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3" name="AutoShape 79"/>
          <p:cNvSpPr>
            <a:spLocks noChangeArrowheads="1"/>
          </p:cNvSpPr>
          <p:nvPr/>
        </p:nvSpPr>
        <p:spPr bwMode="auto">
          <a:xfrm>
            <a:off x="76200" y="6380163"/>
            <a:ext cx="6813550" cy="366712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This is a </a:t>
            </a:r>
            <a:r>
              <a:rPr lang="ja-JP" altLang="en-GB" sz="2400">
                <a:solidFill>
                  <a:schemeClr val="tx1"/>
                </a:solidFill>
                <a:latin typeface="Arial"/>
              </a:rPr>
              <a:t>‘</a:t>
            </a:r>
            <a:r>
              <a:rPr lang="en-GB" sz="2400" b="1">
                <a:solidFill>
                  <a:schemeClr val="tx1"/>
                </a:solidFill>
              </a:rPr>
              <a:t>weak classifier</a:t>
            </a:r>
            <a:r>
              <a:rPr lang="ja-JP" altLang="en-GB" sz="2400">
                <a:solidFill>
                  <a:schemeClr val="tx1"/>
                </a:solidFill>
                <a:latin typeface="Arial"/>
              </a:rPr>
              <a:t>’</a:t>
            </a:r>
            <a:r>
              <a:rPr lang="en-GB" sz="2400">
                <a:solidFill>
                  <a:schemeClr val="tx1"/>
                </a:solidFill>
              </a:rPr>
              <a:t>: It performs slightly better than chance.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should we reweight examples?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246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2530" name="Oval 2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Oval 3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3600450" y="3098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3752850" y="34290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Oval 15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2152650" y="3200400"/>
            <a:ext cx="304800" cy="3048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Oval 19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4438650" y="3565525"/>
            <a:ext cx="385763" cy="4016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Oval 21"/>
          <p:cNvSpPr>
            <a:spLocks noChangeArrowheads="1"/>
          </p:cNvSpPr>
          <p:nvPr/>
        </p:nvSpPr>
        <p:spPr bwMode="auto">
          <a:xfrm>
            <a:off x="4362450" y="2989263"/>
            <a:ext cx="366713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4133850" y="3886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Oval 23"/>
          <p:cNvSpPr>
            <a:spLocks noChangeArrowheads="1"/>
          </p:cNvSpPr>
          <p:nvPr/>
        </p:nvSpPr>
        <p:spPr bwMode="auto">
          <a:xfrm>
            <a:off x="4362450" y="41656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4775200" y="3417888"/>
            <a:ext cx="387350" cy="3810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Oval 25"/>
          <p:cNvSpPr>
            <a:spLocks noChangeArrowheads="1"/>
          </p:cNvSpPr>
          <p:nvPr/>
        </p:nvSpPr>
        <p:spPr bwMode="auto">
          <a:xfrm>
            <a:off x="4667250" y="4021138"/>
            <a:ext cx="350838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1162050" y="3217863"/>
            <a:ext cx="134938" cy="1349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5" name="Oval 27"/>
          <p:cNvSpPr>
            <a:spLocks noChangeArrowheads="1"/>
          </p:cNvSpPr>
          <p:nvPr/>
        </p:nvSpPr>
        <p:spPr bwMode="auto">
          <a:xfrm>
            <a:off x="1085850" y="2671763"/>
            <a:ext cx="147638" cy="1476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1085850" y="39163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7" name="Oval 29"/>
          <p:cNvSpPr>
            <a:spLocks noChangeArrowheads="1"/>
          </p:cNvSpPr>
          <p:nvPr/>
        </p:nvSpPr>
        <p:spPr bwMode="auto">
          <a:xfrm>
            <a:off x="161925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1390650" y="3673475"/>
            <a:ext cx="136525" cy="1365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9" name="Oval 31"/>
          <p:cNvSpPr>
            <a:spLocks noChangeArrowheads="1"/>
          </p:cNvSpPr>
          <p:nvPr/>
        </p:nvSpPr>
        <p:spPr bwMode="auto">
          <a:xfrm>
            <a:off x="20764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200025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1" name="Oval 33"/>
          <p:cNvSpPr>
            <a:spLocks noChangeArrowheads="1"/>
          </p:cNvSpPr>
          <p:nvPr/>
        </p:nvSpPr>
        <p:spPr bwMode="auto">
          <a:xfrm>
            <a:off x="200025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Oval 34"/>
          <p:cNvSpPr>
            <a:spLocks noChangeArrowheads="1"/>
          </p:cNvSpPr>
          <p:nvPr/>
        </p:nvSpPr>
        <p:spPr bwMode="auto">
          <a:xfrm>
            <a:off x="2533650" y="44672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3" name="Oval 35"/>
          <p:cNvSpPr>
            <a:spLocks noChangeArrowheads="1"/>
          </p:cNvSpPr>
          <p:nvPr/>
        </p:nvSpPr>
        <p:spPr bwMode="auto">
          <a:xfrm>
            <a:off x="23050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Oval 36"/>
          <p:cNvSpPr>
            <a:spLocks noChangeArrowheads="1"/>
          </p:cNvSpPr>
          <p:nvPr/>
        </p:nvSpPr>
        <p:spPr bwMode="auto">
          <a:xfrm>
            <a:off x="3295650" y="4811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Oval 37"/>
          <p:cNvSpPr>
            <a:spLocks noChangeArrowheads="1"/>
          </p:cNvSpPr>
          <p:nvPr/>
        </p:nvSpPr>
        <p:spPr bwMode="auto">
          <a:xfrm>
            <a:off x="3143250" y="4430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Oval 38"/>
          <p:cNvSpPr>
            <a:spLocks noChangeArrowheads="1"/>
          </p:cNvSpPr>
          <p:nvPr/>
        </p:nvSpPr>
        <p:spPr bwMode="auto">
          <a:xfrm>
            <a:off x="2838450" y="4964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Oval 39"/>
          <p:cNvSpPr>
            <a:spLocks noChangeArrowheads="1"/>
          </p:cNvSpPr>
          <p:nvPr/>
        </p:nvSpPr>
        <p:spPr bwMode="auto">
          <a:xfrm>
            <a:off x="3752850" y="4800600"/>
            <a:ext cx="334963" cy="34448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Oval 40"/>
          <p:cNvSpPr>
            <a:spLocks noChangeArrowheads="1"/>
          </p:cNvSpPr>
          <p:nvPr/>
        </p:nvSpPr>
        <p:spPr bwMode="auto">
          <a:xfrm>
            <a:off x="3524250" y="52689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Oval 41"/>
          <p:cNvSpPr>
            <a:spLocks noChangeArrowheads="1"/>
          </p:cNvSpPr>
          <p:nvPr/>
        </p:nvSpPr>
        <p:spPr bwMode="auto">
          <a:xfrm>
            <a:off x="207645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Oval 42"/>
          <p:cNvSpPr>
            <a:spLocks noChangeArrowheads="1"/>
          </p:cNvSpPr>
          <p:nvPr/>
        </p:nvSpPr>
        <p:spPr bwMode="auto">
          <a:xfrm>
            <a:off x="2838450" y="2144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Oval 43"/>
          <p:cNvSpPr>
            <a:spLocks noChangeArrowheads="1"/>
          </p:cNvSpPr>
          <p:nvPr/>
        </p:nvSpPr>
        <p:spPr bwMode="auto">
          <a:xfrm>
            <a:off x="200025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Oval 44"/>
          <p:cNvSpPr>
            <a:spLocks noChangeArrowheads="1"/>
          </p:cNvSpPr>
          <p:nvPr/>
        </p:nvSpPr>
        <p:spPr bwMode="auto">
          <a:xfrm>
            <a:off x="2533650" y="21050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3" name="Oval 45"/>
          <p:cNvSpPr>
            <a:spLocks noChangeArrowheads="1"/>
          </p:cNvSpPr>
          <p:nvPr/>
        </p:nvSpPr>
        <p:spPr bwMode="auto">
          <a:xfrm>
            <a:off x="230505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4" name="Oval 46"/>
          <p:cNvSpPr>
            <a:spLocks noChangeArrowheads="1"/>
          </p:cNvSpPr>
          <p:nvPr/>
        </p:nvSpPr>
        <p:spPr bwMode="auto">
          <a:xfrm>
            <a:off x="3829050" y="2133600"/>
            <a:ext cx="384175" cy="3651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5" name="Oval 47"/>
          <p:cNvSpPr>
            <a:spLocks noChangeArrowheads="1"/>
          </p:cNvSpPr>
          <p:nvPr/>
        </p:nvSpPr>
        <p:spPr bwMode="auto">
          <a:xfrm>
            <a:off x="3219450" y="2297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6" name="Oval 48"/>
          <p:cNvSpPr>
            <a:spLocks noChangeArrowheads="1"/>
          </p:cNvSpPr>
          <p:nvPr/>
        </p:nvSpPr>
        <p:spPr bwMode="auto">
          <a:xfrm>
            <a:off x="3752850" y="27543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7" name="Oval 49"/>
          <p:cNvSpPr>
            <a:spLocks noChangeArrowheads="1"/>
          </p:cNvSpPr>
          <p:nvPr/>
        </p:nvSpPr>
        <p:spPr bwMode="auto">
          <a:xfrm>
            <a:off x="4286250" y="20574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8" name="Oval 50"/>
          <p:cNvSpPr>
            <a:spLocks noChangeArrowheads="1"/>
          </p:cNvSpPr>
          <p:nvPr/>
        </p:nvSpPr>
        <p:spPr bwMode="auto">
          <a:xfrm>
            <a:off x="4057650" y="2590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9" name="Oval 51"/>
          <p:cNvSpPr>
            <a:spLocks noChangeArrowheads="1"/>
          </p:cNvSpPr>
          <p:nvPr/>
        </p:nvSpPr>
        <p:spPr bwMode="auto">
          <a:xfrm>
            <a:off x="14668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0" name="Oval 52"/>
          <p:cNvSpPr>
            <a:spLocks noChangeArrowheads="1"/>
          </p:cNvSpPr>
          <p:nvPr/>
        </p:nvSpPr>
        <p:spPr bwMode="auto">
          <a:xfrm>
            <a:off x="1390650" y="40687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1" name="Oval 53"/>
          <p:cNvSpPr>
            <a:spLocks noChangeArrowheads="1"/>
          </p:cNvSpPr>
          <p:nvPr/>
        </p:nvSpPr>
        <p:spPr bwMode="auto">
          <a:xfrm>
            <a:off x="192405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2" name="Oval 54"/>
          <p:cNvSpPr>
            <a:spLocks noChangeArrowheads="1"/>
          </p:cNvSpPr>
          <p:nvPr/>
        </p:nvSpPr>
        <p:spPr bwMode="auto">
          <a:xfrm>
            <a:off x="16954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3" name="Oval 55"/>
          <p:cNvSpPr>
            <a:spLocks noChangeArrowheads="1"/>
          </p:cNvSpPr>
          <p:nvPr/>
        </p:nvSpPr>
        <p:spPr bwMode="auto">
          <a:xfrm>
            <a:off x="3448050" y="1916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4" name="Oval 56"/>
          <p:cNvSpPr>
            <a:spLocks noChangeArrowheads="1"/>
          </p:cNvSpPr>
          <p:nvPr/>
        </p:nvSpPr>
        <p:spPr bwMode="auto">
          <a:xfrm>
            <a:off x="4438650" y="2727325"/>
            <a:ext cx="373063" cy="3508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5" name="Oval 57"/>
          <p:cNvSpPr>
            <a:spLocks noChangeArrowheads="1"/>
          </p:cNvSpPr>
          <p:nvPr/>
        </p:nvSpPr>
        <p:spPr bwMode="auto">
          <a:xfrm>
            <a:off x="4210050" y="3124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6" name="Oval 58"/>
          <p:cNvSpPr>
            <a:spLocks noChangeArrowheads="1"/>
          </p:cNvSpPr>
          <p:nvPr/>
        </p:nvSpPr>
        <p:spPr bwMode="auto">
          <a:xfrm>
            <a:off x="3676650" y="4202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7" name="Oval 59"/>
          <p:cNvSpPr>
            <a:spLocks noChangeArrowheads="1"/>
          </p:cNvSpPr>
          <p:nvPr/>
        </p:nvSpPr>
        <p:spPr bwMode="auto">
          <a:xfrm>
            <a:off x="3905250" y="4495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8" name="Oval 60"/>
          <p:cNvSpPr>
            <a:spLocks noChangeArrowheads="1"/>
          </p:cNvSpPr>
          <p:nvPr/>
        </p:nvSpPr>
        <p:spPr bwMode="auto">
          <a:xfrm>
            <a:off x="3981450" y="4114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90" name="Line 62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981450" y="5997714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reds on this side get more weight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blues on this side get less weight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0" y="5997714"/>
            <a:ext cx="3629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reds on this side get less weight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blues on this side get more weight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would be the best line learned on this data set?</a:t>
            </a:r>
          </a:p>
        </p:txBody>
      </p:sp>
    </p:spTree>
    <p:extLst>
      <p:ext uri="{BB962C8B-B14F-4D97-AF65-F5344CB8AC3E}">
        <p14:creationId xmlns:p14="http://schemas.microsoft.com/office/powerpoint/2010/main" val="2005738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3363913" y="1438275"/>
            <a:ext cx="523875" cy="4572000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Oval 19"/>
          <p:cNvSpPr>
            <a:spLocks noChangeArrowheads="1"/>
          </p:cNvSpPr>
          <p:nvPr/>
        </p:nvSpPr>
        <p:spPr bwMode="auto">
          <a:xfrm>
            <a:off x="3600450" y="3098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Oval 21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3752850" y="34290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Oval 23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Oval 26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Oval 27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Oval 28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Oval 29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Oval 30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Oval 31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Oval 32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Oval 33"/>
          <p:cNvSpPr>
            <a:spLocks noChangeArrowheads="1"/>
          </p:cNvSpPr>
          <p:nvPr/>
        </p:nvSpPr>
        <p:spPr bwMode="auto">
          <a:xfrm>
            <a:off x="2152650" y="3200400"/>
            <a:ext cx="304800" cy="3048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Oval 34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Oval 35"/>
          <p:cNvSpPr>
            <a:spLocks noChangeArrowheads="1"/>
          </p:cNvSpPr>
          <p:nvPr/>
        </p:nvSpPr>
        <p:spPr bwMode="auto">
          <a:xfrm>
            <a:off x="4438650" y="3565525"/>
            <a:ext cx="385763" cy="4016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Oval 36"/>
          <p:cNvSpPr>
            <a:spLocks noChangeArrowheads="1"/>
          </p:cNvSpPr>
          <p:nvPr/>
        </p:nvSpPr>
        <p:spPr bwMode="auto">
          <a:xfrm>
            <a:off x="4362450" y="2989263"/>
            <a:ext cx="366713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Oval 37"/>
          <p:cNvSpPr>
            <a:spLocks noChangeArrowheads="1"/>
          </p:cNvSpPr>
          <p:nvPr/>
        </p:nvSpPr>
        <p:spPr bwMode="auto">
          <a:xfrm>
            <a:off x="4133850" y="3886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Oval 38"/>
          <p:cNvSpPr>
            <a:spLocks noChangeArrowheads="1"/>
          </p:cNvSpPr>
          <p:nvPr/>
        </p:nvSpPr>
        <p:spPr bwMode="auto">
          <a:xfrm>
            <a:off x="4362450" y="41656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1" name="Oval 39"/>
          <p:cNvSpPr>
            <a:spLocks noChangeArrowheads="1"/>
          </p:cNvSpPr>
          <p:nvPr/>
        </p:nvSpPr>
        <p:spPr bwMode="auto">
          <a:xfrm>
            <a:off x="4775200" y="3417888"/>
            <a:ext cx="387350" cy="3810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Oval 40"/>
          <p:cNvSpPr>
            <a:spLocks noChangeArrowheads="1"/>
          </p:cNvSpPr>
          <p:nvPr/>
        </p:nvSpPr>
        <p:spPr bwMode="auto">
          <a:xfrm>
            <a:off x="4667250" y="4021138"/>
            <a:ext cx="350838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3" name="Oval 41"/>
          <p:cNvSpPr>
            <a:spLocks noChangeArrowheads="1"/>
          </p:cNvSpPr>
          <p:nvPr/>
        </p:nvSpPr>
        <p:spPr bwMode="auto">
          <a:xfrm>
            <a:off x="1162050" y="3217863"/>
            <a:ext cx="134938" cy="1349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4" name="Oval 42"/>
          <p:cNvSpPr>
            <a:spLocks noChangeArrowheads="1"/>
          </p:cNvSpPr>
          <p:nvPr/>
        </p:nvSpPr>
        <p:spPr bwMode="auto">
          <a:xfrm>
            <a:off x="1085850" y="2671763"/>
            <a:ext cx="147638" cy="1476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5" name="Oval 43"/>
          <p:cNvSpPr>
            <a:spLocks noChangeArrowheads="1"/>
          </p:cNvSpPr>
          <p:nvPr/>
        </p:nvSpPr>
        <p:spPr bwMode="auto">
          <a:xfrm>
            <a:off x="1085850" y="39163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Oval 44"/>
          <p:cNvSpPr>
            <a:spLocks noChangeArrowheads="1"/>
          </p:cNvSpPr>
          <p:nvPr/>
        </p:nvSpPr>
        <p:spPr bwMode="auto">
          <a:xfrm>
            <a:off x="161925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Oval 45"/>
          <p:cNvSpPr>
            <a:spLocks noChangeArrowheads="1"/>
          </p:cNvSpPr>
          <p:nvPr/>
        </p:nvSpPr>
        <p:spPr bwMode="auto">
          <a:xfrm>
            <a:off x="1390650" y="3673475"/>
            <a:ext cx="136525" cy="1365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Oval 46"/>
          <p:cNvSpPr>
            <a:spLocks noChangeArrowheads="1"/>
          </p:cNvSpPr>
          <p:nvPr/>
        </p:nvSpPr>
        <p:spPr bwMode="auto">
          <a:xfrm>
            <a:off x="20764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Oval 47"/>
          <p:cNvSpPr>
            <a:spLocks noChangeArrowheads="1"/>
          </p:cNvSpPr>
          <p:nvPr/>
        </p:nvSpPr>
        <p:spPr bwMode="auto">
          <a:xfrm>
            <a:off x="200025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Oval 48"/>
          <p:cNvSpPr>
            <a:spLocks noChangeArrowheads="1"/>
          </p:cNvSpPr>
          <p:nvPr/>
        </p:nvSpPr>
        <p:spPr bwMode="auto">
          <a:xfrm>
            <a:off x="200025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1" name="Oval 49"/>
          <p:cNvSpPr>
            <a:spLocks noChangeArrowheads="1"/>
          </p:cNvSpPr>
          <p:nvPr/>
        </p:nvSpPr>
        <p:spPr bwMode="auto">
          <a:xfrm>
            <a:off x="2533650" y="44672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2" name="Oval 50"/>
          <p:cNvSpPr>
            <a:spLocks noChangeArrowheads="1"/>
          </p:cNvSpPr>
          <p:nvPr/>
        </p:nvSpPr>
        <p:spPr bwMode="auto">
          <a:xfrm>
            <a:off x="23050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3" name="Oval 51"/>
          <p:cNvSpPr>
            <a:spLocks noChangeArrowheads="1"/>
          </p:cNvSpPr>
          <p:nvPr/>
        </p:nvSpPr>
        <p:spPr bwMode="auto">
          <a:xfrm>
            <a:off x="3295650" y="4811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Oval 52"/>
          <p:cNvSpPr>
            <a:spLocks noChangeArrowheads="1"/>
          </p:cNvSpPr>
          <p:nvPr/>
        </p:nvSpPr>
        <p:spPr bwMode="auto">
          <a:xfrm>
            <a:off x="3143250" y="4430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Oval 53"/>
          <p:cNvSpPr>
            <a:spLocks noChangeArrowheads="1"/>
          </p:cNvSpPr>
          <p:nvPr/>
        </p:nvSpPr>
        <p:spPr bwMode="auto">
          <a:xfrm>
            <a:off x="2838450" y="4964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6" name="Oval 54"/>
          <p:cNvSpPr>
            <a:spLocks noChangeArrowheads="1"/>
          </p:cNvSpPr>
          <p:nvPr/>
        </p:nvSpPr>
        <p:spPr bwMode="auto">
          <a:xfrm>
            <a:off x="3752850" y="4800600"/>
            <a:ext cx="334963" cy="34448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7" name="Oval 55"/>
          <p:cNvSpPr>
            <a:spLocks noChangeArrowheads="1"/>
          </p:cNvSpPr>
          <p:nvPr/>
        </p:nvSpPr>
        <p:spPr bwMode="auto">
          <a:xfrm>
            <a:off x="3524250" y="52689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8" name="Oval 56"/>
          <p:cNvSpPr>
            <a:spLocks noChangeArrowheads="1"/>
          </p:cNvSpPr>
          <p:nvPr/>
        </p:nvSpPr>
        <p:spPr bwMode="auto">
          <a:xfrm>
            <a:off x="207645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9" name="Oval 57"/>
          <p:cNvSpPr>
            <a:spLocks noChangeArrowheads="1"/>
          </p:cNvSpPr>
          <p:nvPr/>
        </p:nvSpPr>
        <p:spPr bwMode="auto">
          <a:xfrm>
            <a:off x="2838450" y="2144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0" name="Oval 58"/>
          <p:cNvSpPr>
            <a:spLocks noChangeArrowheads="1"/>
          </p:cNvSpPr>
          <p:nvPr/>
        </p:nvSpPr>
        <p:spPr bwMode="auto">
          <a:xfrm>
            <a:off x="200025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1" name="Oval 59"/>
          <p:cNvSpPr>
            <a:spLocks noChangeArrowheads="1"/>
          </p:cNvSpPr>
          <p:nvPr/>
        </p:nvSpPr>
        <p:spPr bwMode="auto">
          <a:xfrm>
            <a:off x="2533650" y="21050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2" name="Oval 60"/>
          <p:cNvSpPr>
            <a:spLocks noChangeArrowheads="1"/>
          </p:cNvSpPr>
          <p:nvPr/>
        </p:nvSpPr>
        <p:spPr bwMode="auto">
          <a:xfrm>
            <a:off x="230505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3" name="Oval 61"/>
          <p:cNvSpPr>
            <a:spLocks noChangeArrowheads="1"/>
          </p:cNvSpPr>
          <p:nvPr/>
        </p:nvSpPr>
        <p:spPr bwMode="auto">
          <a:xfrm>
            <a:off x="3829050" y="2133600"/>
            <a:ext cx="384175" cy="3651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4" name="Oval 62"/>
          <p:cNvSpPr>
            <a:spLocks noChangeArrowheads="1"/>
          </p:cNvSpPr>
          <p:nvPr/>
        </p:nvSpPr>
        <p:spPr bwMode="auto">
          <a:xfrm>
            <a:off x="3219450" y="2297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5" name="Oval 63"/>
          <p:cNvSpPr>
            <a:spLocks noChangeArrowheads="1"/>
          </p:cNvSpPr>
          <p:nvPr/>
        </p:nvSpPr>
        <p:spPr bwMode="auto">
          <a:xfrm>
            <a:off x="3752850" y="27543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6" name="Oval 64"/>
          <p:cNvSpPr>
            <a:spLocks noChangeArrowheads="1"/>
          </p:cNvSpPr>
          <p:nvPr/>
        </p:nvSpPr>
        <p:spPr bwMode="auto">
          <a:xfrm>
            <a:off x="4286250" y="20574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7" name="Oval 65"/>
          <p:cNvSpPr>
            <a:spLocks noChangeArrowheads="1"/>
          </p:cNvSpPr>
          <p:nvPr/>
        </p:nvSpPr>
        <p:spPr bwMode="auto">
          <a:xfrm>
            <a:off x="4057650" y="2590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8" name="Oval 66"/>
          <p:cNvSpPr>
            <a:spLocks noChangeArrowheads="1"/>
          </p:cNvSpPr>
          <p:nvPr/>
        </p:nvSpPr>
        <p:spPr bwMode="auto">
          <a:xfrm>
            <a:off x="14668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9" name="Oval 67"/>
          <p:cNvSpPr>
            <a:spLocks noChangeArrowheads="1"/>
          </p:cNvSpPr>
          <p:nvPr/>
        </p:nvSpPr>
        <p:spPr bwMode="auto">
          <a:xfrm>
            <a:off x="1390650" y="40687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0" name="Oval 68"/>
          <p:cNvSpPr>
            <a:spLocks noChangeArrowheads="1"/>
          </p:cNvSpPr>
          <p:nvPr/>
        </p:nvSpPr>
        <p:spPr bwMode="auto">
          <a:xfrm>
            <a:off x="192405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1" name="Oval 69"/>
          <p:cNvSpPr>
            <a:spLocks noChangeArrowheads="1"/>
          </p:cNvSpPr>
          <p:nvPr/>
        </p:nvSpPr>
        <p:spPr bwMode="auto">
          <a:xfrm>
            <a:off x="16954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2" name="Oval 70"/>
          <p:cNvSpPr>
            <a:spLocks noChangeArrowheads="1"/>
          </p:cNvSpPr>
          <p:nvPr/>
        </p:nvSpPr>
        <p:spPr bwMode="auto">
          <a:xfrm>
            <a:off x="3448050" y="1916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3" name="Oval 71"/>
          <p:cNvSpPr>
            <a:spLocks noChangeArrowheads="1"/>
          </p:cNvSpPr>
          <p:nvPr/>
        </p:nvSpPr>
        <p:spPr bwMode="auto">
          <a:xfrm>
            <a:off x="4438650" y="2727325"/>
            <a:ext cx="373063" cy="3508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4" name="Oval 72"/>
          <p:cNvSpPr>
            <a:spLocks noChangeArrowheads="1"/>
          </p:cNvSpPr>
          <p:nvPr/>
        </p:nvSpPr>
        <p:spPr bwMode="auto">
          <a:xfrm>
            <a:off x="4210050" y="3124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5" name="Oval 73"/>
          <p:cNvSpPr>
            <a:spLocks noChangeArrowheads="1"/>
          </p:cNvSpPr>
          <p:nvPr/>
        </p:nvSpPr>
        <p:spPr bwMode="auto">
          <a:xfrm>
            <a:off x="3676650" y="4202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6" name="Oval 74"/>
          <p:cNvSpPr>
            <a:spLocks noChangeArrowheads="1"/>
          </p:cNvSpPr>
          <p:nvPr/>
        </p:nvSpPr>
        <p:spPr bwMode="auto">
          <a:xfrm>
            <a:off x="3905250" y="4495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7" name="Oval 75"/>
          <p:cNvSpPr>
            <a:spLocks noChangeArrowheads="1"/>
          </p:cNvSpPr>
          <p:nvPr/>
        </p:nvSpPr>
        <p:spPr bwMode="auto">
          <a:xfrm>
            <a:off x="3981450" y="4114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should we reweight examples?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91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3363913" y="1438275"/>
            <a:ext cx="523875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Oval 17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Oval 19"/>
          <p:cNvSpPr>
            <a:spLocks noChangeArrowheads="1"/>
          </p:cNvSpPr>
          <p:nvPr/>
        </p:nvSpPr>
        <p:spPr bwMode="auto">
          <a:xfrm>
            <a:off x="3600450" y="3098800"/>
            <a:ext cx="269875" cy="284163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Oval 21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3752850" y="3429000"/>
            <a:ext cx="325438" cy="3317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Oval 23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Oval 27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Oval 29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30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Oval 31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Oval 32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Oval 33"/>
          <p:cNvSpPr>
            <a:spLocks noChangeArrowheads="1"/>
          </p:cNvSpPr>
          <p:nvPr/>
        </p:nvSpPr>
        <p:spPr bwMode="auto">
          <a:xfrm>
            <a:off x="2170113" y="3243263"/>
            <a:ext cx="244475" cy="2444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Oval 34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Oval 35"/>
          <p:cNvSpPr>
            <a:spLocks noChangeArrowheads="1"/>
          </p:cNvSpPr>
          <p:nvPr/>
        </p:nvSpPr>
        <p:spPr bwMode="auto">
          <a:xfrm>
            <a:off x="4438650" y="3768725"/>
            <a:ext cx="190500" cy="1984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Oval 36"/>
          <p:cNvSpPr>
            <a:spLocks noChangeArrowheads="1"/>
          </p:cNvSpPr>
          <p:nvPr/>
        </p:nvSpPr>
        <p:spPr bwMode="auto">
          <a:xfrm>
            <a:off x="4362450" y="3168650"/>
            <a:ext cx="180975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Oval 37"/>
          <p:cNvSpPr>
            <a:spLocks noChangeArrowheads="1"/>
          </p:cNvSpPr>
          <p:nvPr/>
        </p:nvSpPr>
        <p:spPr bwMode="auto">
          <a:xfrm>
            <a:off x="4133850" y="4081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4" name="Oval 38"/>
          <p:cNvSpPr>
            <a:spLocks noChangeArrowheads="1"/>
          </p:cNvSpPr>
          <p:nvPr/>
        </p:nvSpPr>
        <p:spPr bwMode="auto">
          <a:xfrm>
            <a:off x="4362450" y="43608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4775200" y="3611563"/>
            <a:ext cx="190500" cy="187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4667250" y="4200525"/>
            <a:ext cx="1714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123950" y="3179763"/>
            <a:ext cx="173038" cy="1730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8" name="Oval 42"/>
          <p:cNvSpPr>
            <a:spLocks noChangeArrowheads="1"/>
          </p:cNvSpPr>
          <p:nvPr/>
        </p:nvSpPr>
        <p:spPr bwMode="auto">
          <a:xfrm>
            <a:off x="1044575" y="2630488"/>
            <a:ext cx="188913" cy="18891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9" name="Oval 43"/>
          <p:cNvSpPr>
            <a:spLocks noChangeArrowheads="1"/>
          </p:cNvSpPr>
          <p:nvPr/>
        </p:nvSpPr>
        <p:spPr bwMode="auto">
          <a:xfrm>
            <a:off x="1050925" y="38814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Oval 44"/>
          <p:cNvSpPr>
            <a:spLocks noChangeArrowheads="1"/>
          </p:cNvSpPr>
          <p:nvPr/>
        </p:nvSpPr>
        <p:spPr bwMode="auto">
          <a:xfrm>
            <a:off x="1576388" y="3081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Oval 45"/>
          <p:cNvSpPr>
            <a:spLocks noChangeArrowheads="1"/>
          </p:cNvSpPr>
          <p:nvPr/>
        </p:nvSpPr>
        <p:spPr bwMode="auto">
          <a:xfrm>
            <a:off x="1352550" y="3635375"/>
            <a:ext cx="174625" cy="1746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Oval 46"/>
          <p:cNvSpPr>
            <a:spLocks noChangeArrowheads="1"/>
          </p:cNvSpPr>
          <p:nvPr/>
        </p:nvSpPr>
        <p:spPr bwMode="auto">
          <a:xfrm>
            <a:off x="20335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Oval 47"/>
          <p:cNvSpPr>
            <a:spLocks noChangeArrowheads="1"/>
          </p:cNvSpPr>
          <p:nvPr/>
        </p:nvSpPr>
        <p:spPr bwMode="auto">
          <a:xfrm>
            <a:off x="1957388" y="3995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Oval 48"/>
          <p:cNvSpPr>
            <a:spLocks noChangeArrowheads="1"/>
          </p:cNvSpPr>
          <p:nvPr/>
        </p:nvSpPr>
        <p:spPr bwMode="auto">
          <a:xfrm>
            <a:off x="1957388" y="5214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2425700" y="44672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22621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3176588" y="4811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Oval 52"/>
          <p:cNvSpPr>
            <a:spLocks noChangeArrowheads="1"/>
          </p:cNvSpPr>
          <p:nvPr/>
        </p:nvSpPr>
        <p:spPr bwMode="auto">
          <a:xfrm>
            <a:off x="3024188" y="4430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Oval 53"/>
          <p:cNvSpPr>
            <a:spLocks noChangeArrowheads="1"/>
          </p:cNvSpPr>
          <p:nvPr/>
        </p:nvSpPr>
        <p:spPr bwMode="auto">
          <a:xfrm>
            <a:off x="2719388" y="4964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0" name="Oval 54"/>
          <p:cNvSpPr>
            <a:spLocks noChangeArrowheads="1"/>
          </p:cNvSpPr>
          <p:nvPr/>
        </p:nvSpPr>
        <p:spPr bwMode="auto">
          <a:xfrm>
            <a:off x="3752850" y="4975225"/>
            <a:ext cx="165100" cy="1698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1" name="Oval 55"/>
          <p:cNvSpPr>
            <a:spLocks noChangeArrowheads="1"/>
          </p:cNvSpPr>
          <p:nvPr/>
        </p:nvSpPr>
        <p:spPr bwMode="auto">
          <a:xfrm>
            <a:off x="3405188" y="52689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2" name="Oval 56"/>
          <p:cNvSpPr>
            <a:spLocks noChangeArrowheads="1"/>
          </p:cNvSpPr>
          <p:nvPr/>
        </p:nvSpPr>
        <p:spPr bwMode="auto">
          <a:xfrm>
            <a:off x="2033588" y="2166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3" name="Oval 57"/>
          <p:cNvSpPr>
            <a:spLocks noChangeArrowheads="1"/>
          </p:cNvSpPr>
          <p:nvPr/>
        </p:nvSpPr>
        <p:spPr bwMode="auto">
          <a:xfrm>
            <a:off x="2719388" y="2144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4" name="Oval 58"/>
          <p:cNvSpPr>
            <a:spLocks noChangeArrowheads="1"/>
          </p:cNvSpPr>
          <p:nvPr/>
        </p:nvSpPr>
        <p:spPr bwMode="auto">
          <a:xfrm>
            <a:off x="1957388" y="2852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5" name="Oval 59"/>
          <p:cNvSpPr>
            <a:spLocks noChangeArrowheads="1"/>
          </p:cNvSpPr>
          <p:nvPr/>
        </p:nvSpPr>
        <p:spPr bwMode="auto">
          <a:xfrm>
            <a:off x="2425700" y="21050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6" name="Oval 60"/>
          <p:cNvSpPr>
            <a:spLocks noChangeArrowheads="1"/>
          </p:cNvSpPr>
          <p:nvPr/>
        </p:nvSpPr>
        <p:spPr bwMode="auto">
          <a:xfrm>
            <a:off x="2262188" y="2624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7" name="Oval 61"/>
          <p:cNvSpPr>
            <a:spLocks noChangeArrowheads="1"/>
          </p:cNvSpPr>
          <p:nvPr/>
        </p:nvSpPr>
        <p:spPr bwMode="auto">
          <a:xfrm>
            <a:off x="3829050" y="2317750"/>
            <a:ext cx="190500" cy="1809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8" name="Oval 62"/>
          <p:cNvSpPr>
            <a:spLocks noChangeArrowheads="1"/>
          </p:cNvSpPr>
          <p:nvPr/>
        </p:nvSpPr>
        <p:spPr bwMode="auto">
          <a:xfrm>
            <a:off x="3100388" y="2297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9" name="Oval 63"/>
          <p:cNvSpPr>
            <a:spLocks noChangeArrowheads="1"/>
          </p:cNvSpPr>
          <p:nvPr/>
        </p:nvSpPr>
        <p:spPr bwMode="auto">
          <a:xfrm>
            <a:off x="3752850" y="29416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0" name="Oval 64"/>
          <p:cNvSpPr>
            <a:spLocks noChangeArrowheads="1"/>
          </p:cNvSpPr>
          <p:nvPr/>
        </p:nvSpPr>
        <p:spPr bwMode="auto">
          <a:xfrm>
            <a:off x="4286250" y="22526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1" name="Oval 65"/>
          <p:cNvSpPr>
            <a:spLocks noChangeArrowheads="1"/>
          </p:cNvSpPr>
          <p:nvPr/>
        </p:nvSpPr>
        <p:spPr bwMode="auto">
          <a:xfrm>
            <a:off x="4057650" y="2786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2" name="Oval 66"/>
          <p:cNvSpPr>
            <a:spLocks noChangeArrowheads="1"/>
          </p:cNvSpPr>
          <p:nvPr/>
        </p:nvSpPr>
        <p:spPr bwMode="auto">
          <a:xfrm>
            <a:off x="14239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3" name="Oval 67"/>
          <p:cNvSpPr>
            <a:spLocks noChangeArrowheads="1"/>
          </p:cNvSpPr>
          <p:nvPr/>
        </p:nvSpPr>
        <p:spPr bwMode="auto">
          <a:xfrm>
            <a:off x="1355725" y="40338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4" name="Oval 68"/>
          <p:cNvSpPr>
            <a:spLocks noChangeArrowheads="1"/>
          </p:cNvSpPr>
          <p:nvPr/>
        </p:nvSpPr>
        <p:spPr bwMode="auto">
          <a:xfrm>
            <a:off x="1881188" y="3462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5" name="Oval 69"/>
          <p:cNvSpPr>
            <a:spLocks noChangeArrowheads="1"/>
          </p:cNvSpPr>
          <p:nvPr/>
        </p:nvSpPr>
        <p:spPr bwMode="auto">
          <a:xfrm>
            <a:off x="16525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6" name="Oval 70"/>
          <p:cNvSpPr>
            <a:spLocks noChangeArrowheads="1"/>
          </p:cNvSpPr>
          <p:nvPr/>
        </p:nvSpPr>
        <p:spPr bwMode="auto">
          <a:xfrm>
            <a:off x="3448050" y="2103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7" name="Oval 71"/>
          <p:cNvSpPr>
            <a:spLocks noChangeArrowheads="1"/>
          </p:cNvSpPr>
          <p:nvPr/>
        </p:nvSpPr>
        <p:spPr bwMode="auto">
          <a:xfrm>
            <a:off x="4438650" y="2905125"/>
            <a:ext cx="1841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8" name="Oval 72"/>
          <p:cNvSpPr>
            <a:spLocks noChangeArrowheads="1"/>
          </p:cNvSpPr>
          <p:nvPr/>
        </p:nvSpPr>
        <p:spPr bwMode="auto">
          <a:xfrm>
            <a:off x="4210050" y="3319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9" name="Oval 73"/>
          <p:cNvSpPr>
            <a:spLocks noChangeArrowheads="1"/>
          </p:cNvSpPr>
          <p:nvPr/>
        </p:nvSpPr>
        <p:spPr bwMode="auto">
          <a:xfrm>
            <a:off x="3676650" y="4389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50" name="Oval 74"/>
          <p:cNvSpPr>
            <a:spLocks noChangeArrowheads="1"/>
          </p:cNvSpPr>
          <p:nvPr/>
        </p:nvSpPr>
        <p:spPr bwMode="auto">
          <a:xfrm>
            <a:off x="3905250" y="4691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51" name="Oval 75"/>
          <p:cNvSpPr>
            <a:spLocks noChangeArrowheads="1"/>
          </p:cNvSpPr>
          <p:nvPr/>
        </p:nvSpPr>
        <p:spPr bwMode="auto">
          <a:xfrm>
            <a:off x="3981450" y="4310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029200" y="47244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would be the best line learned on this data set?</a:t>
            </a:r>
          </a:p>
        </p:txBody>
      </p:sp>
    </p:spTree>
    <p:extLst>
      <p:ext uri="{BB962C8B-B14F-4D97-AF65-F5344CB8AC3E}">
        <p14:creationId xmlns:p14="http://schemas.microsoft.com/office/powerpoint/2010/main" val="26453432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3363913" y="1438275"/>
            <a:ext cx="523875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Oval 21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7" name="Oval 27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9" name="Oval 29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1" name="Oval 31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3" name="Oval 33"/>
          <p:cNvSpPr>
            <a:spLocks noChangeArrowheads="1"/>
          </p:cNvSpPr>
          <p:nvPr/>
        </p:nvSpPr>
        <p:spPr bwMode="auto">
          <a:xfrm>
            <a:off x="2170113" y="3243263"/>
            <a:ext cx="244475" cy="2444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4" name="Oval 34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5" name="Oval 35"/>
          <p:cNvSpPr>
            <a:spLocks noChangeArrowheads="1"/>
          </p:cNvSpPr>
          <p:nvPr/>
        </p:nvSpPr>
        <p:spPr bwMode="auto">
          <a:xfrm>
            <a:off x="4438650" y="3768725"/>
            <a:ext cx="190500" cy="1984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6" name="Oval 36"/>
          <p:cNvSpPr>
            <a:spLocks noChangeArrowheads="1"/>
          </p:cNvSpPr>
          <p:nvPr/>
        </p:nvSpPr>
        <p:spPr bwMode="auto">
          <a:xfrm>
            <a:off x="4362450" y="3168650"/>
            <a:ext cx="180975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7" name="Oval 37"/>
          <p:cNvSpPr>
            <a:spLocks noChangeArrowheads="1"/>
          </p:cNvSpPr>
          <p:nvPr/>
        </p:nvSpPr>
        <p:spPr bwMode="auto">
          <a:xfrm>
            <a:off x="4133850" y="4081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8" name="Oval 38"/>
          <p:cNvSpPr>
            <a:spLocks noChangeArrowheads="1"/>
          </p:cNvSpPr>
          <p:nvPr/>
        </p:nvSpPr>
        <p:spPr bwMode="auto">
          <a:xfrm>
            <a:off x="4362450" y="43608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9" name="Oval 39"/>
          <p:cNvSpPr>
            <a:spLocks noChangeArrowheads="1"/>
          </p:cNvSpPr>
          <p:nvPr/>
        </p:nvSpPr>
        <p:spPr bwMode="auto">
          <a:xfrm>
            <a:off x="4775200" y="3611563"/>
            <a:ext cx="190500" cy="187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0" name="Oval 40"/>
          <p:cNvSpPr>
            <a:spLocks noChangeArrowheads="1"/>
          </p:cNvSpPr>
          <p:nvPr/>
        </p:nvSpPr>
        <p:spPr bwMode="auto">
          <a:xfrm>
            <a:off x="4667250" y="4200525"/>
            <a:ext cx="1714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1" name="Oval 41"/>
          <p:cNvSpPr>
            <a:spLocks noChangeArrowheads="1"/>
          </p:cNvSpPr>
          <p:nvPr/>
        </p:nvSpPr>
        <p:spPr bwMode="auto">
          <a:xfrm>
            <a:off x="1123950" y="3179763"/>
            <a:ext cx="173038" cy="1730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2" name="Oval 42"/>
          <p:cNvSpPr>
            <a:spLocks noChangeArrowheads="1"/>
          </p:cNvSpPr>
          <p:nvPr/>
        </p:nvSpPr>
        <p:spPr bwMode="auto">
          <a:xfrm>
            <a:off x="1044575" y="2630488"/>
            <a:ext cx="188913" cy="18891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1050925" y="38814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4" name="Oval 44"/>
          <p:cNvSpPr>
            <a:spLocks noChangeArrowheads="1"/>
          </p:cNvSpPr>
          <p:nvPr/>
        </p:nvSpPr>
        <p:spPr bwMode="auto">
          <a:xfrm>
            <a:off x="1576388" y="3081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5" name="Oval 45"/>
          <p:cNvSpPr>
            <a:spLocks noChangeArrowheads="1"/>
          </p:cNvSpPr>
          <p:nvPr/>
        </p:nvSpPr>
        <p:spPr bwMode="auto">
          <a:xfrm>
            <a:off x="1352550" y="3635375"/>
            <a:ext cx="174625" cy="1746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6" name="Oval 46"/>
          <p:cNvSpPr>
            <a:spLocks noChangeArrowheads="1"/>
          </p:cNvSpPr>
          <p:nvPr/>
        </p:nvSpPr>
        <p:spPr bwMode="auto">
          <a:xfrm>
            <a:off x="20335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7" name="Oval 47"/>
          <p:cNvSpPr>
            <a:spLocks noChangeArrowheads="1"/>
          </p:cNvSpPr>
          <p:nvPr/>
        </p:nvSpPr>
        <p:spPr bwMode="auto">
          <a:xfrm>
            <a:off x="1957388" y="3995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8" name="Oval 48"/>
          <p:cNvSpPr>
            <a:spLocks noChangeArrowheads="1"/>
          </p:cNvSpPr>
          <p:nvPr/>
        </p:nvSpPr>
        <p:spPr bwMode="auto">
          <a:xfrm>
            <a:off x="1957388" y="5214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9" name="Oval 49"/>
          <p:cNvSpPr>
            <a:spLocks noChangeArrowheads="1"/>
          </p:cNvSpPr>
          <p:nvPr/>
        </p:nvSpPr>
        <p:spPr bwMode="auto">
          <a:xfrm>
            <a:off x="2425700" y="44672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0" name="Oval 50"/>
          <p:cNvSpPr>
            <a:spLocks noChangeArrowheads="1"/>
          </p:cNvSpPr>
          <p:nvPr/>
        </p:nvSpPr>
        <p:spPr bwMode="auto">
          <a:xfrm>
            <a:off x="22621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1" name="Oval 51"/>
          <p:cNvSpPr>
            <a:spLocks noChangeArrowheads="1"/>
          </p:cNvSpPr>
          <p:nvPr/>
        </p:nvSpPr>
        <p:spPr bwMode="auto">
          <a:xfrm>
            <a:off x="3176588" y="4811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2" name="Oval 52"/>
          <p:cNvSpPr>
            <a:spLocks noChangeArrowheads="1"/>
          </p:cNvSpPr>
          <p:nvPr/>
        </p:nvSpPr>
        <p:spPr bwMode="auto">
          <a:xfrm>
            <a:off x="3024188" y="4430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3" name="Oval 53"/>
          <p:cNvSpPr>
            <a:spLocks noChangeArrowheads="1"/>
          </p:cNvSpPr>
          <p:nvPr/>
        </p:nvSpPr>
        <p:spPr bwMode="auto">
          <a:xfrm>
            <a:off x="2719388" y="4964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4" name="Oval 54"/>
          <p:cNvSpPr>
            <a:spLocks noChangeArrowheads="1"/>
          </p:cNvSpPr>
          <p:nvPr/>
        </p:nvSpPr>
        <p:spPr bwMode="auto">
          <a:xfrm>
            <a:off x="3752850" y="4975225"/>
            <a:ext cx="165100" cy="1698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5" name="Oval 55"/>
          <p:cNvSpPr>
            <a:spLocks noChangeArrowheads="1"/>
          </p:cNvSpPr>
          <p:nvPr/>
        </p:nvSpPr>
        <p:spPr bwMode="auto">
          <a:xfrm>
            <a:off x="3405188" y="52689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6" name="Oval 56"/>
          <p:cNvSpPr>
            <a:spLocks noChangeArrowheads="1"/>
          </p:cNvSpPr>
          <p:nvPr/>
        </p:nvSpPr>
        <p:spPr bwMode="auto">
          <a:xfrm>
            <a:off x="2033588" y="2166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7" name="Oval 57"/>
          <p:cNvSpPr>
            <a:spLocks noChangeArrowheads="1"/>
          </p:cNvSpPr>
          <p:nvPr/>
        </p:nvSpPr>
        <p:spPr bwMode="auto">
          <a:xfrm>
            <a:off x="2719388" y="2144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8" name="Oval 58"/>
          <p:cNvSpPr>
            <a:spLocks noChangeArrowheads="1"/>
          </p:cNvSpPr>
          <p:nvPr/>
        </p:nvSpPr>
        <p:spPr bwMode="auto">
          <a:xfrm>
            <a:off x="1957388" y="2852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9" name="Oval 59"/>
          <p:cNvSpPr>
            <a:spLocks noChangeArrowheads="1"/>
          </p:cNvSpPr>
          <p:nvPr/>
        </p:nvSpPr>
        <p:spPr bwMode="auto">
          <a:xfrm>
            <a:off x="2425700" y="21050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0" name="Oval 60"/>
          <p:cNvSpPr>
            <a:spLocks noChangeArrowheads="1"/>
          </p:cNvSpPr>
          <p:nvPr/>
        </p:nvSpPr>
        <p:spPr bwMode="auto">
          <a:xfrm>
            <a:off x="2262188" y="2624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1" name="Oval 61"/>
          <p:cNvSpPr>
            <a:spLocks noChangeArrowheads="1"/>
          </p:cNvSpPr>
          <p:nvPr/>
        </p:nvSpPr>
        <p:spPr bwMode="auto">
          <a:xfrm>
            <a:off x="3829050" y="2317750"/>
            <a:ext cx="190500" cy="1809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2" name="Oval 62"/>
          <p:cNvSpPr>
            <a:spLocks noChangeArrowheads="1"/>
          </p:cNvSpPr>
          <p:nvPr/>
        </p:nvSpPr>
        <p:spPr bwMode="auto">
          <a:xfrm>
            <a:off x="3100388" y="2297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3" name="Oval 63"/>
          <p:cNvSpPr>
            <a:spLocks noChangeArrowheads="1"/>
          </p:cNvSpPr>
          <p:nvPr/>
        </p:nvSpPr>
        <p:spPr bwMode="auto">
          <a:xfrm>
            <a:off x="3752850" y="29416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4" name="Oval 64"/>
          <p:cNvSpPr>
            <a:spLocks noChangeArrowheads="1"/>
          </p:cNvSpPr>
          <p:nvPr/>
        </p:nvSpPr>
        <p:spPr bwMode="auto">
          <a:xfrm>
            <a:off x="4286250" y="22526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5" name="Oval 65"/>
          <p:cNvSpPr>
            <a:spLocks noChangeArrowheads="1"/>
          </p:cNvSpPr>
          <p:nvPr/>
        </p:nvSpPr>
        <p:spPr bwMode="auto">
          <a:xfrm>
            <a:off x="4057650" y="2786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6" name="Oval 66"/>
          <p:cNvSpPr>
            <a:spLocks noChangeArrowheads="1"/>
          </p:cNvSpPr>
          <p:nvPr/>
        </p:nvSpPr>
        <p:spPr bwMode="auto">
          <a:xfrm>
            <a:off x="14239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7" name="Oval 67"/>
          <p:cNvSpPr>
            <a:spLocks noChangeArrowheads="1"/>
          </p:cNvSpPr>
          <p:nvPr/>
        </p:nvSpPr>
        <p:spPr bwMode="auto">
          <a:xfrm>
            <a:off x="1355725" y="40338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8" name="Oval 68"/>
          <p:cNvSpPr>
            <a:spLocks noChangeArrowheads="1"/>
          </p:cNvSpPr>
          <p:nvPr/>
        </p:nvSpPr>
        <p:spPr bwMode="auto">
          <a:xfrm>
            <a:off x="1881188" y="3462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9" name="Oval 69"/>
          <p:cNvSpPr>
            <a:spLocks noChangeArrowheads="1"/>
          </p:cNvSpPr>
          <p:nvPr/>
        </p:nvSpPr>
        <p:spPr bwMode="auto">
          <a:xfrm>
            <a:off x="16525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0" name="Oval 70"/>
          <p:cNvSpPr>
            <a:spLocks noChangeArrowheads="1"/>
          </p:cNvSpPr>
          <p:nvPr/>
        </p:nvSpPr>
        <p:spPr bwMode="auto">
          <a:xfrm>
            <a:off x="3448050" y="2103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1" name="Oval 71"/>
          <p:cNvSpPr>
            <a:spLocks noChangeArrowheads="1"/>
          </p:cNvSpPr>
          <p:nvPr/>
        </p:nvSpPr>
        <p:spPr bwMode="auto">
          <a:xfrm>
            <a:off x="4438650" y="2905125"/>
            <a:ext cx="1841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2" name="Oval 72"/>
          <p:cNvSpPr>
            <a:spLocks noChangeArrowheads="1"/>
          </p:cNvSpPr>
          <p:nvPr/>
        </p:nvSpPr>
        <p:spPr bwMode="auto">
          <a:xfrm>
            <a:off x="4210050" y="3319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3" name="Oval 73"/>
          <p:cNvSpPr>
            <a:spLocks noChangeArrowheads="1"/>
          </p:cNvSpPr>
          <p:nvPr/>
        </p:nvSpPr>
        <p:spPr bwMode="auto">
          <a:xfrm>
            <a:off x="3676650" y="4389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4" name="Oval 74"/>
          <p:cNvSpPr>
            <a:spLocks noChangeArrowheads="1"/>
          </p:cNvSpPr>
          <p:nvPr/>
        </p:nvSpPr>
        <p:spPr bwMode="auto">
          <a:xfrm>
            <a:off x="3905250" y="4691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5" name="Oval 75"/>
          <p:cNvSpPr>
            <a:spLocks noChangeArrowheads="1"/>
          </p:cNvSpPr>
          <p:nvPr/>
        </p:nvSpPr>
        <p:spPr bwMode="auto">
          <a:xfrm>
            <a:off x="3981450" y="4310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6" name="Line 76"/>
          <p:cNvSpPr>
            <a:spLocks noChangeShapeType="1"/>
          </p:cNvSpPr>
          <p:nvPr/>
        </p:nvSpPr>
        <p:spPr bwMode="auto">
          <a:xfrm>
            <a:off x="509588" y="4249738"/>
            <a:ext cx="4868862" cy="304800"/>
          </a:xfrm>
          <a:prstGeom prst="line">
            <a:avLst/>
          </a:prstGeom>
          <a:noFill/>
          <a:ln w="2844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Oval 19"/>
          <p:cNvSpPr>
            <a:spLocks noChangeArrowheads="1"/>
          </p:cNvSpPr>
          <p:nvPr/>
        </p:nvSpPr>
        <p:spPr bwMode="auto">
          <a:xfrm>
            <a:off x="3600450" y="3124200"/>
            <a:ext cx="269875" cy="284163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22"/>
          <p:cNvSpPr>
            <a:spLocks noChangeArrowheads="1"/>
          </p:cNvSpPr>
          <p:nvPr/>
        </p:nvSpPr>
        <p:spPr bwMode="auto">
          <a:xfrm>
            <a:off x="3752850" y="3454400"/>
            <a:ext cx="325438" cy="3317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20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6626" name="Oval 2"/>
          <p:cNvSpPr>
            <a:spLocks noChangeArrowheads="1"/>
          </p:cNvSpPr>
          <p:nvPr/>
        </p:nvSpPr>
        <p:spPr bwMode="auto">
          <a:xfrm>
            <a:off x="3071812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Oval 3"/>
          <p:cNvSpPr>
            <a:spLocks noChangeArrowheads="1"/>
          </p:cNvSpPr>
          <p:nvPr/>
        </p:nvSpPr>
        <p:spPr bwMode="auto">
          <a:xfrm>
            <a:off x="3376612" y="2819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3605212" y="3048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2843212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3376612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3757612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2614612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3071812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3376612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3452812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2919412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2538412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2614612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3148012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2767012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Oval 17"/>
          <p:cNvSpPr>
            <a:spLocks noChangeArrowheads="1"/>
          </p:cNvSpPr>
          <p:nvPr/>
        </p:nvSpPr>
        <p:spPr bwMode="auto">
          <a:xfrm>
            <a:off x="3529012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2309812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Oval 19"/>
          <p:cNvSpPr>
            <a:spLocks noChangeArrowheads="1"/>
          </p:cNvSpPr>
          <p:nvPr/>
        </p:nvSpPr>
        <p:spPr bwMode="auto">
          <a:xfrm>
            <a:off x="2843212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4443412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Oval 21"/>
          <p:cNvSpPr>
            <a:spLocks noChangeArrowheads="1"/>
          </p:cNvSpPr>
          <p:nvPr/>
        </p:nvSpPr>
        <p:spPr bwMode="auto">
          <a:xfrm>
            <a:off x="4367212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4138612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Oval 23"/>
          <p:cNvSpPr>
            <a:spLocks noChangeArrowheads="1"/>
          </p:cNvSpPr>
          <p:nvPr/>
        </p:nvSpPr>
        <p:spPr bwMode="auto">
          <a:xfrm>
            <a:off x="4367212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4900612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Oval 25"/>
          <p:cNvSpPr>
            <a:spLocks noChangeArrowheads="1"/>
          </p:cNvSpPr>
          <p:nvPr/>
        </p:nvSpPr>
        <p:spPr bwMode="auto">
          <a:xfrm>
            <a:off x="4672012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1166812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1" name="Oval 27"/>
          <p:cNvSpPr>
            <a:spLocks noChangeArrowheads="1"/>
          </p:cNvSpPr>
          <p:nvPr/>
        </p:nvSpPr>
        <p:spPr bwMode="auto">
          <a:xfrm>
            <a:off x="1090612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1090612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Oval 29"/>
          <p:cNvSpPr>
            <a:spLocks noChangeArrowheads="1"/>
          </p:cNvSpPr>
          <p:nvPr/>
        </p:nvSpPr>
        <p:spPr bwMode="auto">
          <a:xfrm>
            <a:off x="1624012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1395412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Oval 31"/>
          <p:cNvSpPr>
            <a:spLocks noChangeArrowheads="1"/>
          </p:cNvSpPr>
          <p:nvPr/>
        </p:nvSpPr>
        <p:spPr bwMode="auto">
          <a:xfrm>
            <a:off x="2081212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>
            <a:off x="2005012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7" name="Oval 33"/>
          <p:cNvSpPr>
            <a:spLocks noChangeArrowheads="1"/>
          </p:cNvSpPr>
          <p:nvPr/>
        </p:nvSpPr>
        <p:spPr bwMode="auto">
          <a:xfrm>
            <a:off x="2005012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Oval 34"/>
          <p:cNvSpPr>
            <a:spLocks noChangeArrowheads="1"/>
          </p:cNvSpPr>
          <p:nvPr/>
        </p:nvSpPr>
        <p:spPr bwMode="auto">
          <a:xfrm>
            <a:off x="2538412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9" name="Oval 35"/>
          <p:cNvSpPr>
            <a:spLocks noChangeArrowheads="1"/>
          </p:cNvSpPr>
          <p:nvPr/>
        </p:nvSpPr>
        <p:spPr bwMode="auto">
          <a:xfrm>
            <a:off x="2309812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0" name="Oval 36"/>
          <p:cNvSpPr>
            <a:spLocks noChangeArrowheads="1"/>
          </p:cNvSpPr>
          <p:nvPr/>
        </p:nvSpPr>
        <p:spPr bwMode="auto">
          <a:xfrm>
            <a:off x="3300412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1" name="Oval 37"/>
          <p:cNvSpPr>
            <a:spLocks noChangeArrowheads="1"/>
          </p:cNvSpPr>
          <p:nvPr/>
        </p:nvSpPr>
        <p:spPr bwMode="auto">
          <a:xfrm>
            <a:off x="3148012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2" name="Oval 38"/>
          <p:cNvSpPr>
            <a:spLocks noChangeArrowheads="1"/>
          </p:cNvSpPr>
          <p:nvPr/>
        </p:nvSpPr>
        <p:spPr bwMode="auto">
          <a:xfrm>
            <a:off x="2843212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3" name="Oval 39"/>
          <p:cNvSpPr>
            <a:spLocks noChangeArrowheads="1"/>
          </p:cNvSpPr>
          <p:nvPr/>
        </p:nvSpPr>
        <p:spPr bwMode="auto">
          <a:xfrm>
            <a:off x="3757612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4" name="Oval 40"/>
          <p:cNvSpPr>
            <a:spLocks noChangeArrowheads="1"/>
          </p:cNvSpPr>
          <p:nvPr/>
        </p:nvSpPr>
        <p:spPr bwMode="auto">
          <a:xfrm>
            <a:off x="3529012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5" name="Oval 41"/>
          <p:cNvSpPr>
            <a:spLocks noChangeArrowheads="1"/>
          </p:cNvSpPr>
          <p:nvPr/>
        </p:nvSpPr>
        <p:spPr bwMode="auto">
          <a:xfrm>
            <a:off x="2081212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6" name="Oval 42"/>
          <p:cNvSpPr>
            <a:spLocks noChangeArrowheads="1"/>
          </p:cNvSpPr>
          <p:nvPr/>
        </p:nvSpPr>
        <p:spPr bwMode="auto">
          <a:xfrm>
            <a:off x="2843212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7" name="Oval 43"/>
          <p:cNvSpPr>
            <a:spLocks noChangeArrowheads="1"/>
          </p:cNvSpPr>
          <p:nvPr/>
        </p:nvSpPr>
        <p:spPr bwMode="auto">
          <a:xfrm>
            <a:off x="2005012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8" name="Oval 44"/>
          <p:cNvSpPr>
            <a:spLocks noChangeArrowheads="1"/>
          </p:cNvSpPr>
          <p:nvPr/>
        </p:nvSpPr>
        <p:spPr bwMode="auto">
          <a:xfrm>
            <a:off x="2538412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9" name="Oval 45"/>
          <p:cNvSpPr>
            <a:spLocks noChangeArrowheads="1"/>
          </p:cNvSpPr>
          <p:nvPr/>
        </p:nvSpPr>
        <p:spPr bwMode="auto">
          <a:xfrm>
            <a:off x="2309812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0" name="Oval 46"/>
          <p:cNvSpPr>
            <a:spLocks noChangeArrowheads="1"/>
          </p:cNvSpPr>
          <p:nvPr/>
        </p:nvSpPr>
        <p:spPr bwMode="auto">
          <a:xfrm>
            <a:off x="3833812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1" name="Oval 47"/>
          <p:cNvSpPr>
            <a:spLocks noChangeArrowheads="1"/>
          </p:cNvSpPr>
          <p:nvPr/>
        </p:nvSpPr>
        <p:spPr bwMode="auto">
          <a:xfrm>
            <a:off x="3224212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2" name="Oval 48"/>
          <p:cNvSpPr>
            <a:spLocks noChangeArrowheads="1"/>
          </p:cNvSpPr>
          <p:nvPr/>
        </p:nvSpPr>
        <p:spPr bwMode="auto">
          <a:xfrm>
            <a:off x="3757612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3" name="Oval 49"/>
          <p:cNvSpPr>
            <a:spLocks noChangeArrowheads="1"/>
          </p:cNvSpPr>
          <p:nvPr/>
        </p:nvSpPr>
        <p:spPr bwMode="auto">
          <a:xfrm>
            <a:off x="4291012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4" name="Oval 50"/>
          <p:cNvSpPr>
            <a:spLocks noChangeArrowheads="1"/>
          </p:cNvSpPr>
          <p:nvPr/>
        </p:nvSpPr>
        <p:spPr bwMode="auto">
          <a:xfrm>
            <a:off x="4062412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5" name="Oval 51"/>
          <p:cNvSpPr>
            <a:spLocks noChangeArrowheads="1"/>
          </p:cNvSpPr>
          <p:nvPr/>
        </p:nvSpPr>
        <p:spPr bwMode="auto">
          <a:xfrm>
            <a:off x="1471612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6" name="Oval 52"/>
          <p:cNvSpPr>
            <a:spLocks noChangeArrowheads="1"/>
          </p:cNvSpPr>
          <p:nvPr/>
        </p:nvSpPr>
        <p:spPr bwMode="auto">
          <a:xfrm>
            <a:off x="1395412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7" name="Oval 53"/>
          <p:cNvSpPr>
            <a:spLocks noChangeArrowheads="1"/>
          </p:cNvSpPr>
          <p:nvPr/>
        </p:nvSpPr>
        <p:spPr bwMode="auto">
          <a:xfrm>
            <a:off x="1928812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8" name="Oval 54"/>
          <p:cNvSpPr>
            <a:spLocks noChangeArrowheads="1"/>
          </p:cNvSpPr>
          <p:nvPr/>
        </p:nvSpPr>
        <p:spPr bwMode="auto">
          <a:xfrm>
            <a:off x="1700212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9" name="Oval 55"/>
          <p:cNvSpPr>
            <a:spLocks noChangeArrowheads="1"/>
          </p:cNvSpPr>
          <p:nvPr/>
        </p:nvSpPr>
        <p:spPr bwMode="auto">
          <a:xfrm>
            <a:off x="3452812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4443412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4214812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3681412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3" name="Oval 59"/>
          <p:cNvSpPr>
            <a:spLocks noChangeArrowheads="1"/>
          </p:cNvSpPr>
          <p:nvPr/>
        </p:nvSpPr>
        <p:spPr bwMode="auto">
          <a:xfrm>
            <a:off x="3910012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4" name="Oval 60"/>
          <p:cNvSpPr>
            <a:spLocks noChangeArrowheads="1"/>
          </p:cNvSpPr>
          <p:nvPr/>
        </p:nvSpPr>
        <p:spPr bwMode="auto">
          <a:xfrm>
            <a:off x="3986212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5" name="Line 61"/>
          <p:cNvSpPr>
            <a:spLocks noChangeShapeType="1"/>
          </p:cNvSpPr>
          <p:nvPr/>
        </p:nvSpPr>
        <p:spPr bwMode="auto">
          <a:xfrm>
            <a:off x="2538412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6" name="Line 62"/>
          <p:cNvSpPr>
            <a:spLocks noChangeShapeType="1"/>
          </p:cNvSpPr>
          <p:nvPr/>
        </p:nvSpPr>
        <p:spPr bwMode="auto">
          <a:xfrm>
            <a:off x="3368675" y="1438275"/>
            <a:ext cx="523875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7" name="Line 63"/>
          <p:cNvSpPr>
            <a:spLocks noChangeShapeType="1"/>
          </p:cNvSpPr>
          <p:nvPr/>
        </p:nvSpPr>
        <p:spPr bwMode="auto">
          <a:xfrm flipV="1">
            <a:off x="785812" y="2098675"/>
            <a:ext cx="4843463" cy="1052513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8" name="Line 64"/>
          <p:cNvSpPr>
            <a:spLocks noChangeShapeType="1"/>
          </p:cNvSpPr>
          <p:nvPr/>
        </p:nvSpPr>
        <p:spPr bwMode="auto">
          <a:xfrm>
            <a:off x="514350" y="4249738"/>
            <a:ext cx="5453062" cy="347662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9" name="Text Box 65"/>
          <p:cNvSpPr txBox="1">
            <a:spLocks noChangeArrowheads="1"/>
          </p:cNvSpPr>
          <p:nvPr/>
        </p:nvSpPr>
        <p:spPr bwMode="auto">
          <a:xfrm>
            <a:off x="457200" y="5943600"/>
            <a:ext cx="7221537" cy="90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sz="2800" dirty="0">
                <a:solidFill>
                  <a:srgbClr val="FF6600"/>
                </a:solidFill>
              </a:rPr>
              <a:t>The strong (non- linear) classifier is built as the combination of all the weak (linear) classifiers.</a:t>
            </a:r>
          </a:p>
        </p:txBody>
      </p:sp>
      <p:sp>
        <p:nvSpPr>
          <p:cNvPr id="26690" name="AutoShape 66"/>
          <p:cNvSpPr>
            <a:spLocks noChangeArrowheads="1"/>
          </p:cNvSpPr>
          <p:nvPr/>
        </p:nvSpPr>
        <p:spPr bwMode="auto">
          <a:xfrm>
            <a:off x="2101850" y="1384300"/>
            <a:ext cx="331787" cy="366713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691" name="AutoShape 67"/>
          <p:cNvSpPr>
            <a:spLocks noChangeArrowheads="1"/>
          </p:cNvSpPr>
          <p:nvPr/>
        </p:nvSpPr>
        <p:spPr bwMode="auto">
          <a:xfrm>
            <a:off x="3427412" y="1431925"/>
            <a:ext cx="331788" cy="366713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692" name="AutoShape 68"/>
          <p:cNvSpPr>
            <a:spLocks noChangeArrowheads="1"/>
          </p:cNvSpPr>
          <p:nvPr/>
        </p:nvSpPr>
        <p:spPr bwMode="auto">
          <a:xfrm>
            <a:off x="5800725" y="4251325"/>
            <a:ext cx="331787" cy="366713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693" name="AutoShape 69"/>
          <p:cNvSpPr>
            <a:spLocks noChangeArrowheads="1"/>
          </p:cNvSpPr>
          <p:nvPr/>
        </p:nvSpPr>
        <p:spPr bwMode="auto">
          <a:xfrm>
            <a:off x="5635625" y="2014538"/>
            <a:ext cx="331787" cy="366712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3264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weighted error for this classifier is: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4667956"/>
            <a:ext cx="483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can we use as a classifier?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2133600"/>
            <a:ext cx="7162800" cy="457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weighted error for this classifier is: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419600"/>
            <a:ext cx="71609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Anything that can train on weighted examples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For most applications, must be fast!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Why?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2133600"/>
            <a:ext cx="7162800" cy="457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weighted error for this classifier is: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338" y="4435151"/>
            <a:ext cx="78149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Anything that can train on weighted examples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For most applications, must be fast!</a:t>
            </a:r>
          </a:p>
          <a:p>
            <a:pPr marL="914400" lvl="1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Each iteration we have to train a new classifier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2133600"/>
            <a:ext cx="7162800" cy="457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6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</a:t>
            </a:r>
            <a:r>
              <a:rPr lang="en-US" dirty="0" err="1" smtClean="0"/>
              <a:t>vs</a:t>
            </a:r>
            <a:r>
              <a:rPr lang="en-US" dirty="0" smtClean="0"/>
              <a:t> prior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295400" y="2362200"/>
          <a:ext cx="5692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68" name="Equation" r:id="rId4" imgW="2438400" imgH="215900" progId="Equation.3">
                  <p:embed/>
                </p:oleObj>
              </mc:Choice>
              <mc:Fallback>
                <p:oleObj name="Equation" r:id="rId4" imgW="24384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362200"/>
                        <a:ext cx="569277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600200" y="4800600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69" name="Equation" r:id="rId6" imgW="2451100" imgH="457200" progId="Equation.3">
                  <p:embed/>
                </p:oleObj>
              </mc:Choice>
              <mc:Fallback>
                <p:oleObj name="Equation" r:id="rId6" imgW="2451100" imgH="457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0200" y="4800600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4038600"/>
            <a:ext cx="3351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loss function based on the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200" y="3505200"/>
            <a:ext cx="3121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likelihood based on the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8556" y="4038600"/>
            <a:ext cx="1317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</a:rPr>
              <a:t>regularizer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4590" y="3505200"/>
            <a:ext cx="681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prior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/>
          <p:cNvCxnSpPr>
            <a:endCxn id="5" idx="2"/>
          </p:cNvCxnSpPr>
          <p:nvPr/>
        </p:nvCxnSpPr>
        <p:spPr>
          <a:xfrm flipV="1">
            <a:off x="3276600" y="2865438"/>
            <a:ext cx="865187" cy="639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24200" y="4545072"/>
            <a:ext cx="533400" cy="4079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19800" y="2865438"/>
            <a:ext cx="143668" cy="6150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91200" y="4483227"/>
            <a:ext cx="327498" cy="469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ight Brace 24"/>
          <p:cNvSpPr/>
          <p:nvPr/>
        </p:nvSpPr>
        <p:spPr>
          <a:xfrm>
            <a:off x="6886094" y="3505200"/>
            <a:ext cx="276706" cy="93351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23389" y="3714690"/>
            <a:ext cx="395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fit 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 flipH="1">
            <a:off x="1295400" y="3505200"/>
            <a:ext cx="276706" cy="93351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315200" y="3705255"/>
            <a:ext cx="130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model bias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Boosted decision stumps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common classifiers to use is a decision tree: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can use a shallow (2-3 level tree)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even more common is a 1-level tree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called a </a:t>
            </a:r>
            <a:r>
              <a:rPr lang="en-US" dirty="0" smtClean="0">
                <a:solidFill>
                  <a:srgbClr val="FF6600"/>
                </a:solidFill>
              </a:rPr>
              <a:t>decision stump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</a:t>
            </a:r>
            <a:endParaRPr lang="en-US" dirty="0" smtClean="0"/>
          </a:p>
          <a:p>
            <a:pPr marL="1051560" lvl="2" indent="-457200">
              <a:buFontTx/>
              <a:buChar char="-"/>
            </a:pPr>
            <a:r>
              <a:rPr lang="en-US" dirty="0" smtClean="0"/>
              <a:t>asks a question about a single feature</a:t>
            </a:r>
          </a:p>
          <a:p>
            <a:pPr marL="59436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does the decision boundary look like for a decision stump?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1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Boosted decision stumps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common classifiers to use is a decision tree: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can use a shallow (2-3 level tree)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even more common is a 1-level tree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called a </a:t>
            </a:r>
            <a:r>
              <a:rPr lang="en-US" dirty="0" smtClean="0">
                <a:solidFill>
                  <a:srgbClr val="FF6600"/>
                </a:solidFill>
              </a:rPr>
              <a:t>decision stump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</a:t>
            </a:r>
            <a:endParaRPr lang="en-US" dirty="0" smtClean="0"/>
          </a:p>
          <a:p>
            <a:pPr marL="1051560" lvl="2" indent="-457200">
              <a:buFontTx/>
              <a:buChar char="-"/>
            </a:pPr>
            <a:r>
              <a:rPr lang="en-US" dirty="0" smtClean="0"/>
              <a:t>asks a question about a single feature</a:t>
            </a:r>
          </a:p>
          <a:p>
            <a:pPr marL="59436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does the decision boundary look like for boosted decision stumps?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Boosted decision stumps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One of the most common classifiers to use is a decision tree: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can use a shallow (2-3 level tree)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even more common is a 1-level tree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called a </a:t>
            </a:r>
            <a:r>
              <a:rPr lang="en-US" dirty="0" smtClean="0">
                <a:solidFill>
                  <a:srgbClr val="FF6600"/>
                </a:solidFill>
              </a:rPr>
              <a:t>decision stump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</a:t>
            </a:r>
            <a:endParaRPr lang="en-US" dirty="0" smtClean="0"/>
          </a:p>
          <a:p>
            <a:pPr marL="1051560" lvl="2" indent="-457200">
              <a:buFontTx/>
              <a:buChar char="-"/>
            </a:pPr>
            <a:r>
              <a:rPr lang="en-US" dirty="0" smtClean="0"/>
              <a:t>asks a question about a single feature</a:t>
            </a:r>
          </a:p>
          <a:p>
            <a:pPr marL="594360" lvl="2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Linear classifier!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Each stump defines the weight for that dimension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If you learn multiple stumps for that dimension then it’s the weighted average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Very successful on a wide range of problems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One of the keys is that boosting tends not to </a:t>
            </a:r>
            <a:r>
              <a:rPr lang="en-US" sz="2400" dirty="0" err="1" smtClean="0"/>
              <a:t>overfit</a:t>
            </a:r>
            <a:r>
              <a:rPr lang="en-US" sz="2400" dirty="0" smtClean="0"/>
              <a:t>, even for a large number of iterations</a:t>
            </a:r>
            <a:endParaRPr 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29000"/>
            <a:ext cx="4011612" cy="258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52400" y="6240805"/>
            <a:ext cx="827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Using &lt;</a:t>
            </a:r>
            <a:r>
              <a:rPr lang="en-US" sz="2400" dirty="0">
                <a:solidFill>
                  <a:srgbClr val="FF0066"/>
                </a:solidFill>
                <a:cs typeface="+mn-cs"/>
              </a:rPr>
              <a:t>10,000</a:t>
            </a:r>
            <a:r>
              <a:rPr lang="en-US" sz="2400" dirty="0">
                <a:cs typeface="+mn-cs"/>
              </a:rPr>
              <a:t> training examples </a:t>
            </a:r>
            <a:r>
              <a:rPr lang="en-US" sz="2400" dirty="0" smtClean="0"/>
              <a:t>can</a:t>
            </a:r>
            <a:r>
              <a:rPr lang="en-US" sz="2400" dirty="0" smtClean="0">
                <a:cs typeface="+mn-cs"/>
              </a:rPr>
              <a:t> </a:t>
            </a:r>
            <a:r>
              <a:rPr lang="en-US" sz="2400" dirty="0">
                <a:cs typeface="+mn-cs"/>
              </a:rPr>
              <a:t>fit &gt;</a:t>
            </a:r>
            <a:r>
              <a:rPr lang="en-US" sz="2400" dirty="0">
                <a:solidFill>
                  <a:srgbClr val="FF0066"/>
                </a:solidFill>
                <a:cs typeface="+mn-cs"/>
              </a:rPr>
              <a:t>2,000,000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smtClean="0">
                <a:cs typeface="+mn-cs"/>
              </a:rPr>
              <a:t>parameters!</a:t>
            </a: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0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Adaboost</a:t>
            </a:r>
            <a:r>
              <a:rPr lang="en-US" sz="3600" dirty="0" smtClean="0"/>
              <a:t> application example: </a:t>
            </a:r>
            <a:br>
              <a:rPr lang="en-US" sz="3600" dirty="0" smtClean="0"/>
            </a:br>
            <a:r>
              <a:rPr lang="en-US" sz="3600" dirty="0" smtClean="0"/>
              <a:t>face detection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51025"/>
            <a:ext cx="4151313" cy="47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5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Adaboost</a:t>
            </a:r>
            <a:r>
              <a:rPr lang="en-US" sz="3600" dirty="0" smtClean="0"/>
              <a:t> application example: </a:t>
            </a:r>
            <a:br>
              <a:rPr lang="en-US" sz="3600" dirty="0" smtClean="0"/>
            </a:br>
            <a:r>
              <a:rPr lang="en-US" sz="3600" dirty="0" smtClean="0"/>
              <a:t>face detection</a:t>
            </a:r>
            <a:endParaRPr 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851025"/>
            <a:ext cx="4151313" cy="47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2990850" y="3987800"/>
            <a:ext cx="452438" cy="512762"/>
          </a:xfrm>
          <a:prstGeom prst="roundRect">
            <a:avLst>
              <a:gd name="adj" fmla="val 352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651250" y="4159250"/>
            <a:ext cx="415925" cy="465137"/>
          </a:xfrm>
          <a:prstGeom prst="roundRect">
            <a:avLst>
              <a:gd name="adj" fmla="val 380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603750" y="4183062"/>
            <a:ext cx="366713" cy="366713"/>
          </a:xfrm>
          <a:prstGeom prst="roundRect">
            <a:avLst>
              <a:gd name="adj" fmla="val 431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532438" y="4016375"/>
            <a:ext cx="442912" cy="465137"/>
          </a:xfrm>
          <a:prstGeom prst="roundRect">
            <a:avLst>
              <a:gd name="adj" fmla="val 356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4495800"/>
            <a:ext cx="7467600" cy="143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3300"/>
            <a:ext cx="7493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"/>
            <a:ext cx="7467600" cy="143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037834"/>
            <a:ext cx="509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give you some context of importance: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838200" y="1447800"/>
            <a:ext cx="1143000" cy="2286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0800"/>
            <a:ext cx="76581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204563"/>
            <a:ext cx="1905000" cy="772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4057134"/>
            <a:ext cx="508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48200"/>
            <a:ext cx="7162800" cy="1422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4400" y="3733800"/>
            <a:ext cx="1219200" cy="2286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6300" y="5791200"/>
            <a:ext cx="1104900" cy="2286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“weak” learners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2400" y="3486150"/>
            <a:ext cx="42703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/>
              <a:t>4 Types of </a:t>
            </a:r>
            <a:r>
              <a:rPr lang="ja-JP" altLang="en-GB">
                <a:latin typeface="Arial"/>
              </a:rPr>
              <a:t>“</a:t>
            </a:r>
            <a:r>
              <a:rPr lang="en-GB"/>
              <a:t>Rectangle filters</a:t>
            </a:r>
            <a:r>
              <a:rPr lang="ja-JP" altLang="en-GB">
                <a:latin typeface="Arial"/>
              </a:rPr>
              <a:t>”</a:t>
            </a:r>
            <a:r>
              <a:rPr lang="en-GB"/>
              <a:t> (Similar to Haar wavelets </a:t>
            </a:r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/>
              <a:t>   Papageorgiou, et al. )</a:t>
            </a:r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GB"/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/>
              <a:t>Based on 24x24 grid:</a:t>
            </a:r>
            <a:br>
              <a:rPr lang="en-GB"/>
            </a:br>
            <a:r>
              <a:rPr lang="en-GB"/>
              <a:t>160,000 features to choose from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1620838"/>
            <a:ext cx="4799013" cy="368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651000"/>
            <a:ext cx="1898650" cy="18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30725" y="5467350"/>
            <a:ext cx="43592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/>
              <a:t>g(x) = 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/>
              <a:t>sum(WhiteArea) - sum(BlackArea)</a:t>
            </a:r>
          </a:p>
        </p:txBody>
      </p:sp>
    </p:spTree>
    <p:extLst>
      <p:ext uri="{BB962C8B-B14F-4D97-AF65-F5344CB8AC3E}">
        <p14:creationId xmlns:p14="http://schemas.microsoft.com/office/powerpoint/2010/main" val="10992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“weak” learners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039937"/>
            <a:ext cx="4438650" cy="2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2967038" y="5000625"/>
          <a:ext cx="7302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63" r:id="rId4" imgW="76320" imgH="190440" progId="">
                  <p:embed/>
                </p:oleObj>
              </mc:Choice>
              <mc:Fallback>
                <p:oleObj r:id="rId4" imgW="76320" imgH="190440" progId="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8" y="5000625"/>
                        <a:ext cx="73025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58913" y="4703762"/>
            <a:ext cx="6923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dirty="0"/>
              <a:t>                 F(x) =       </a:t>
            </a:r>
            <a:r>
              <a:rPr lang="en-GB" dirty="0">
                <a:latin typeface="Arial" charset="0"/>
                <a:cs typeface="Arial" charset="0"/>
              </a:rPr>
              <a:t>α</a:t>
            </a:r>
            <a:r>
              <a:rPr lang="en-GB" sz="1800" baseline="-33000" dirty="0"/>
              <a:t>1 </a:t>
            </a:r>
            <a:r>
              <a:rPr lang="en-GB" dirty="0"/>
              <a:t>f</a:t>
            </a:r>
            <a:r>
              <a:rPr lang="en-GB" sz="1800" baseline="-33000" dirty="0"/>
              <a:t>1</a:t>
            </a:r>
            <a:r>
              <a:rPr lang="en-GB" dirty="0"/>
              <a:t>(x)    +    </a:t>
            </a:r>
            <a:r>
              <a:rPr lang="en-GB" dirty="0">
                <a:latin typeface="Arial" charset="0"/>
                <a:cs typeface="Arial" charset="0"/>
              </a:rPr>
              <a:t>α</a:t>
            </a:r>
            <a:r>
              <a:rPr lang="en-GB" sz="1800" baseline="-33000" dirty="0"/>
              <a:t>2  </a:t>
            </a:r>
            <a:r>
              <a:rPr lang="en-GB" dirty="0"/>
              <a:t>f</a:t>
            </a:r>
            <a:r>
              <a:rPr lang="en-GB" sz="1800" baseline="-33000" dirty="0"/>
              <a:t>2</a:t>
            </a:r>
            <a:r>
              <a:rPr lang="en-GB" dirty="0"/>
              <a:t>(x)    +  ...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67000" y="5637212"/>
            <a:ext cx="819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/>
              <a:t>f</a:t>
            </a:r>
            <a:r>
              <a:rPr lang="en-GB" sz="1800" i="1" baseline="-33000">
                <a:latin typeface="Arial" charset="0"/>
                <a:cs typeface="Arial" charset="0"/>
              </a:rPr>
              <a:t>i</a:t>
            </a:r>
            <a:r>
              <a:rPr lang="en-GB"/>
              <a:t>(x) = 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22663" y="5467350"/>
            <a:ext cx="217328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dirty="0"/>
              <a:t> 1   if </a:t>
            </a:r>
            <a:r>
              <a:rPr lang="en-GB" dirty="0" err="1"/>
              <a:t>g</a:t>
            </a:r>
            <a:r>
              <a:rPr lang="en-GB" sz="1800" baseline="-33000" dirty="0" err="1">
                <a:latin typeface="Arial" charset="0"/>
                <a:cs typeface="Arial" charset="0"/>
              </a:rPr>
              <a:t>i</a:t>
            </a:r>
            <a:r>
              <a:rPr lang="en-GB" dirty="0"/>
              <a:t>(x) &gt; </a:t>
            </a:r>
            <a:r>
              <a:rPr lang="en-GB" dirty="0" err="1">
                <a:latin typeface="Arial" charset="0"/>
                <a:cs typeface="Arial" charset="0"/>
              </a:rPr>
              <a:t>θ</a:t>
            </a:r>
            <a:r>
              <a:rPr lang="en-GB" sz="1800" baseline="-33000" dirty="0" err="1">
                <a:latin typeface="Arial" charset="0"/>
                <a:cs typeface="Arial" charset="0"/>
              </a:rPr>
              <a:t>i</a:t>
            </a:r>
            <a:endParaRPr lang="en-GB" sz="1800" baseline="-33000" dirty="0">
              <a:latin typeface="Arial" charset="0"/>
              <a:cs typeface="Arial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dirty="0">
                <a:latin typeface="Arial" charset="0"/>
                <a:cs typeface="Arial" charset="0"/>
              </a:rPr>
              <a:t>-1   otherwise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462338" y="5486400"/>
            <a:ext cx="1587" cy="549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for NB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57400" y="1660249"/>
          <a:ext cx="4495800" cy="39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15" name="Equation" r:id="rId4" imgW="2438400" imgH="215900" progId="Equation.3">
                  <p:embed/>
                </p:oleObj>
              </mc:Choice>
              <mc:Fallback>
                <p:oleObj name="Equation" r:id="rId4" imgW="2438400" imgH="2159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1660249"/>
                        <a:ext cx="4495800" cy="397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23194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Uniform prior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32490" y="234778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Dirichlet</a:t>
            </a:r>
            <a:r>
              <a:rPr lang="en-US" dirty="0" smtClean="0"/>
              <a:t> prior</a:t>
            </a:r>
            <a:endParaRPr lang="en-US" dirty="0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533400" y="5620794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16" name="Equation" r:id="rId6" imgW="1371600" imgH="431800" progId="Equation.3">
                  <p:embed/>
                </p:oleObj>
              </mc:Choice>
              <mc:Fallback>
                <p:oleObj name="Equation" r:id="rId6" imgW="1371600" imgH="43180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620794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3352800" y="2209800"/>
            <a:ext cx="0" cy="4419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3057835"/>
            <a:ext cx="1558910" cy="1313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747" y="3057835"/>
            <a:ext cx="1582698" cy="13139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3057836"/>
            <a:ext cx="1548569" cy="13139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75436" y="4520819"/>
            <a:ext cx="76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λ</a:t>
            </a:r>
            <a:r>
              <a:rPr lang="en-US" dirty="0" smtClean="0"/>
              <a:t>= 0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35943" y="4736068"/>
            <a:ext cx="3774657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9200" y="4659868"/>
            <a:ext cx="110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increasing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593" y="3029462"/>
            <a:ext cx="1548569" cy="1313938"/>
          </a:xfrm>
          <a:prstGeom prst="rect">
            <a:avLst/>
          </a:prstGeom>
        </p:spPr>
      </p:pic>
      <p:graphicFrame>
        <p:nvGraphicFramePr>
          <p:cNvPr id="17" name="Object 2"/>
          <p:cNvGraphicFramePr>
            <a:graphicFrameLocks noChangeAspect="1"/>
          </p:cNvGraphicFramePr>
          <p:nvPr>
            <p:extLst/>
          </p:nvPr>
        </p:nvGraphicFramePr>
        <p:xfrm>
          <a:off x="3513138" y="5573898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17" name="Equation" r:id="rId11" imgW="3060700" imgH="431800" progId="Equation.3">
                  <p:embed/>
                </p:oleObj>
              </mc:Choice>
              <mc:Fallback>
                <p:oleObj name="Equation" r:id="rId11" imgW="3060700" imgH="431800" progId="Equation.3">
                  <p:embed/>
                  <p:pic>
                    <p:nvPicPr>
                      <p:cNvPr id="1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138" y="5573898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0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-163513"/>
            <a:ext cx="7772400" cy="1395413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Example output</a:t>
            </a:r>
            <a:endParaRPr lang="en-GB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157956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2286000" cy="218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148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22463"/>
            <a:ext cx="2017713" cy="15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44925"/>
            <a:ext cx="4191000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171450"/>
            <a:ext cx="7772400" cy="722313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Solving other </a:t>
            </a:r>
            <a:r>
              <a:rPr lang="ja-JP" altLang="en-GB">
                <a:latin typeface="Arial"/>
              </a:rPr>
              <a:t>“</a:t>
            </a:r>
            <a:r>
              <a:rPr lang="en-GB"/>
              <a:t>Face</a:t>
            </a:r>
            <a:r>
              <a:rPr lang="ja-JP" altLang="en-GB">
                <a:latin typeface="Arial"/>
              </a:rPr>
              <a:t>”</a:t>
            </a:r>
            <a:r>
              <a:rPr lang="en-GB"/>
              <a:t> Tasks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"/>
          <a:stretch>
            <a:fillRect/>
          </a:stretch>
        </p:blipFill>
        <p:spPr bwMode="auto">
          <a:xfrm>
            <a:off x="685800" y="990600"/>
            <a:ext cx="3252788" cy="237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t="2583"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43400"/>
            <a:ext cx="584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5844" name="AutoShape 4"/>
          <p:cNvSpPr>
            <a:spLocks noChangeArrowheads="1"/>
          </p:cNvSpPr>
          <p:nvPr/>
        </p:nvSpPr>
        <p:spPr bwMode="auto">
          <a:xfrm>
            <a:off x="381000" y="3581400"/>
            <a:ext cx="3511550" cy="457200"/>
          </a:xfrm>
          <a:prstGeom prst="roundRect">
            <a:avLst>
              <a:gd name="adj" fmla="val 34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Facial Feature Localization</a:t>
            </a:r>
          </a:p>
        </p:txBody>
      </p:sp>
      <p:sp>
        <p:nvSpPr>
          <p:cNvPr id="35845" name="AutoShape 5"/>
          <p:cNvSpPr>
            <a:spLocks noChangeArrowheads="1"/>
          </p:cNvSpPr>
          <p:nvPr/>
        </p:nvSpPr>
        <p:spPr bwMode="auto">
          <a:xfrm>
            <a:off x="76200" y="4876800"/>
            <a:ext cx="1841500" cy="822325"/>
          </a:xfrm>
          <a:prstGeom prst="roundRect">
            <a:avLst>
              <a:gd name="adj" fmla="val 19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Demographic</a:t>
            </a:r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89"/>
          <a:stretch>
            <a:fillRect/>
          </a:stretch>
        </p:blipFill>
        <p:spPr bwMode="auto">
          <a:xfrm>
            <a:off x="4648200" y="914400"/>
            <a:ext cx="4229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b="27489"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5847" name="AutoShape 7"/>
          <p:cNvSpPr>
            <a:spLocks noChangeArrowheads="1"/>
          </p:cNvSpPr>
          <p:nvPr/>
        </p:nvSpPr>
        <p:spPr bwMode="auto">
          <a:xfrm>
            <a:off x="5410200" y="3505200"/>
            <a:ext cx="2347913" cy="457200"/>
          </a:xfrm>
          <a:prstGeom prst="roundRect">
            <a:avLst>
              <a:gd name="adj" fmla="val 34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Profile Detection </a:t>
            </a:r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5524500" y="1547813"/>
            <a:ext cx="457200" cy="457200"/>
          </a:xfrm>
          <a:prstGeom prst="roundRect">
            <a:avLst>
              <a:gd name="adj" fmla="val 347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AutoShape 9"/>
          <p:cNvSpPr>
            <a:spLocks noChangeArrowheads="1"/>
          </p:cNvSpPr>
          <p:nvPr/>
        </p:nvSpPr>
        <p:spPr bwMode="auto">
          <a:xfrm>
            <a:off x="5967413" y="1385888"/>
            <a:ext cx="457200" cy="457200"/>
          </a:xfrm>
          <a:prstGeom prst="roundRect">
            <a:avLst>
              <a:gd name="adj" fmla="val 347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AutoShape 10"/>
          <p:cNvSpPr>
            <a:spLocks noChangeArrowheads="1"/>
          </p:cNvSpPr>
          <p:nvPr/>
        </p:nvSpPr>
        <p:spPr bwMode="auto">
          <a:xfrm>
            <a:off x="7024688" y="1938338"/>
            <a:ext cx="381000" cy="381000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AutoShape 11"/>
          <p:cNvSpPr>
            <a:spLocks noChangeArrowheads="1"/>
          </p:cNvSpPr>
          <p:nvPr/>
        </p:nvSpPr>
        <p:spPr bwMode="auto">
          <a:xfrm>
            <a:off x="8010525" y="1804988"/>
            <a:ext cx="304800" cy="304800"/>
          </a:xfrm>
          <a:prstGeom prst="roundRect">
            <a:avLst>
              <a:gd name="adj" fmla="val 519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4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46050" y="304800"/>
            <a:ext cx="9074150" cy="722312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“weak” classifiers learned</a:t>
            </a:r>
            <a:endParaRPr lang="en-GB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42"/>
          <a:stretch>
            <a:fillRect/>
          </a:stretch>
        </p:blipFill>
        <p:spPr bwMode="auto">
          <a:xfrm>
            <a:off x="704850" y="3962400"/>
            <a:ext cx="3886200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b="61142"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15"/>
          <a:stretch>
            <a:fillRect/>
          </a:stretch>
        </p:blipFill>
        <p:spPr bwMode="auto">
          <a:xfrm>
            <a:off x="514350" y="1568450"/>
            <a:ext cx="7848600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r="20915"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51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r>
              <a:rPr lang="en-US" dirty="0" err="1" smtClean="0"/>
              <a:t>vs</a:t>
            </a:r>
            <a:r>
              <a:rPr lang="en-US" dirty="0" smtClean="0"/>
              <a:t> Boosting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12900"/>
            <a:ext cx="7734300" cy="361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6008132"/>
            <a:ext cx="366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http://arxiv.org/pdf/1106.0257.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4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ext Box 2"/>
          <p:cNvSpPr txBox="1">
            <a:spLocks noChangeArrowheads="1"/>
          </p:cNvSpPr>
          <p:nvPr/>
        </p:nvSpPr>
        <p:spPr bwMode="auto">
          <a:xfrm>
            <a:off x="609600" y="152400"/>
            <a:ext cx="33230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smtClean="0"/>
              <a:t>Boosting Neural </a:t>
            </a:r>
            <a:r>
              <a:rPr lang="en-US" sz="2000" dirty="0"/>
              <a:t>Networks</a:t>
            </a:r>
          </a:p>
        </p:txBody>
      </p:sp>
      <p:pic>
        <p:nvPicPr>
          <p:cNvPr id="110594" name="Picture 3" descr="pres_pic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85800"/>
            <a:ext cx="5715000" cy="6121909"/>
          </a:xfrm>
          <a:noFill/>
        </p:spPr>
      </p:pic>
      <p:sp>
        <p:nvSpPr>
          <p:cNvPr id="110595" name="Text Box 4"/>
          <p:cNvSpPr txBox="1">
            <a:spLocks noChangeArrowheads="1"/>
          </p:cNvSpPr>
          <p:nvPr/>
        </p:nvSpPr>
        <p:spPr bwMode="auto">
          <a:xfrm>
            <a:off x="5392273" y="2741473"/>
            <a:ext cx="2532527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Ada</a:t>
            </a:r>
            <a:r>
              <a:rPr lang="en-US" sz="1800" dirty="0">
                <a:solidFill>
                  <a:srgbClr val="0000FF"/>
                </a:solidFill>
                <a:latin typeface="Arial" charset="0"/>
              </a:rPr>
              <a:t>-Boosting</a:t>
            </a:r>
          </a:p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Arcing</a:t>
            </a:r>
            <a:endParaRPr lang="en-US" sz="1800" dirty="0">
              <a:solidFill>
                <a:srgbClr val="0000FF"/>
              </a:solidFill>
              <a:latin typeface="Arial" charset="0"/>
            </a:endParaRPr>
          </a:p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Bagging</a:t>
            </a:r>
            <a:endParaRPr lang="en-US" sz="1800" dirty="0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buFontTx/>
              <a:buChar char="•"/>
            </a:pPr>
            <a:endParaRPr lang="en-US" sz="1800" dirty="0">
              <a:solidFill>
                <a:srgbClr val="0000FF"/>
              </a:solidFill>
              <a:latin typeface="Arial" charset="0"/>
            </a:endParaRPr>
          </a:p>
          <a:p>
            <a:pPr eaLnBrk="1" hangingPunct="1"/>
            <a:r>
              <a:rPr lang="en-US" sz="1800" dirty="0">
                <a:solidFill>
                  <a:srgbClr val="0000FF"/>
                </a:solidFill>
                <a:latin typeface="Arial" charset="0"/>
              </a:rPr>
              <a:t>White bar represents 1</a:t>
            </a:r>
          </a:p>
          <a:p>
            <a:pPr eaLnBrk="1" hangingPunct="1"/>
            <a:r>
              <a:rPr lang="en-US" sz="1800" dirty="0">
                <a:solidFill>
                  <a:srgbClr val="0000FF"/>
                </a:solidFill>
                <a:latin typeface="Arial" charset="0"/>
              </a:rPr>
              <a:t>standard deviation</a:t>
            </a:r>
          </a:p>
        </p:txBody>
      </p:sp>
      <p:sp>
        <p:nvSpPr>
          <p:cNvPr id="110596" name="Text Box 5"/>
          <p:cNvSpPr txBox="1">
            <a:spLocks noChangeArrowheads="1"/>
          </p:cNvSpPr>
          <p:nvPr/>
        </p:nvSpPr>
        <p:spPr bwMode="auto">
          <a:xfrm>
            <a:off x="5334000" y="1714142"/>
            <a:ext cx="3505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solidFill>
                  <a:srgbClr val="0000FF"/>
                </a:solidFill>
                <a:latin typeface="Arial"/>
                <a:cs typeface="Arial"/>
              </a:rPr>
              <a:t>Change in error rate over standard classifier </a:t>
            </a:r>
            <a:endParaRPr lang="en-US" sz="18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18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1" name="Picture 2" descr="pres_pic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38200"/>
            <a:ext cx="4648200" cy="5773734"/>
          </a:xfrm>
          <a:noFill/>
        </p:spPr>
      </p:pic>
      <p:sp>
        <p:nvSpPr>
          <p:cNvPr id="112642" name="Text Box 3"/>
          <p:cNvSpPr txBox="1">
            <a:spLocks noChangeArrowheads="1"/>
          </p:cNvSpPr>
          <p:nvPr/>
        </p:nvSpPr>
        <p:spPr bwMode="auto">
          <a:xfrm>
            <a:off x="381000" y="385763"/>
            <a:ext cx="2768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Boosting Decision </a:t>
            </a:r>
            <a:r>
              <a:rPr lang="en-US" sz="1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42823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Videos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231710" y="1752600"/>
            <a:ext cx="8537448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Extending Machine Learning Algorithms – </a:t>
            </a:r>
            <a:r>
              <a:rPr lang="en-US" dirty="0" err="1"/>
              <a:t>AdaBoost</a:t>
            </a:r>
            <a:r>
              <a:rPr lang="en-US" dirty="0"/>
              <a:t> Classifier &gt;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youtu.be/BoGNyWW9-mE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Ensembles (4): </a:t>
            </a:r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en-US" dirty="0"/>
              <a:t>&gt; </a:t>
            </a:r>
            <a:r>
              <a:rPr lang="en-US" dirty="0">
                <a:solidFill>
                  <a:srgbClr val="0000FF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rgbClr val="0000FF"/>
                </a:solidFill>
                <a:hlinkClick r:id="rId3"/>
              </a:rPr>
              <a:t>youtu.be/ix6IvwbVpw0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Principles of Machine Learning | </a:t>
            </a:r>
            <a:r>
              <a:rPr lang="en-US" dirty="0" err="1"/>
              <a:t>AdaBoost</a:t>
            </a:r>
            <a:r>
              <a:rPr lang="en-US" dirty="0"/>
              <a:t> &gt; </a:t>
            </a:r>
            <a:r>
              <a:rPr lang="en-US" dirty="0">
                <a:solidFill>
                  <a:srgbClr val="0000FF"/>
                </a:solidFill>
                <a:hlinkClick r:id="rId4"/>
              </a:rPr>
              <a:t>https://youtu.be/-</a:t>
            </a:r>
            <a:r>
              <a:rPr lang="en-US" dirty="0" smtClean="0">
                <a:solidFill>
                  <a:srgbClr val="0000FF"/>
                </a:solidFill>
                <a:hlinkClick r:id="rId4"/>
              </a:rPr>
              <a:t>DUxtdeCiB4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Prior: another view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33600" y="2014855"/>
          <a:ext cx="40497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16" name="Equation" r:id="rId4" imgW="2120900" imgH="482600" progId="Equation.3">
                  <p:embed/>
                </p:oleObj>
              </mc:Choice>
              <mc:Fallback>
                <p:oleObj name="Equation" r:id="rId4" imgW="21209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3600" y="2014855"/>
                        <a:ext cx="4049713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3250" y="4731603"/>
            <a:ext cx="6710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happens to our likelihood if, for one of the labels, we never saw a particular feature?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3022600" y="3352800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17" name="Equation" r:id="rId6" imgW="1371600" imgH="431800" progId="Equation.3">
                  <p:embed/>
                </p:oleObj>
              </mc:Choice>
              <mc:Fallback>
                <p:oleObj name="Equation" r:id="rId6" imgW="1371600" imgH="4318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3352800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00539" y="3500735"/>
            <a:ext cx="74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MLE: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0" y="5927205"/>
            <a:ext cx="147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Goes to 0!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5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Prior: another view</a:t>
            </a:r>
            <a:endParaRPr lang="en-US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1604963" y="4468813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40" name="Equation" r:id="rId3" imgW="3060700" imgH="431800" progId="Equation.3">
                  <p:embed/>
                </p:oleObj>
              </mc:Choice>
              <mc:Fallback>
                <p:oleObj name="Equation" r:id="rId3" imgW="3060700" imgH="4318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4468813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>
            <p:extLst/>
          </p:nvPr>
        </p:nvGraphicFramePr>
        <p:xfrm>
          <a:off x="2819400" y="2236807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41" name="Equation" r:id="rId5" imgW="1371600" imgH="431800" progId="Equation.3">
                  <p:embed/>
                </p:oleObj>
              </mc:Choice>
              <mc:Fallback>
                <p:oleObj name="Equation" r:id="rId5" imgW="1371600" imgH="43180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236807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3962400" y="3352800"/>
            <a:ext cx="685800" cy="6858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32325" y="5848290"/>
            <a:ext cx="2893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Adding a prior avoids this!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705463"/>
            <a:ext cx="1143000" cy="2455863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277232" y="2772110"/>
            <a:ext cx="152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training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4372463"/>
            <a:ext cx="1143000" cy="9599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279" y="5638800"/>
            <a:ext cx="3167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label, pretend like we’ve seen each feature value occur </a:t>
            </a:r>
            <a:r>
              <a:rPr lang="en-US" dirty="0" err="1" smtClean="0"/>
              <a:t>inλadditional</a:t>
            </a:r>
            <a:r>
              <a:rPr lang="en-US" dirty="0" smtClean="0"/>
              <a:t> examples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066800" y="4953000"/>
            <a:ext cx="381000" cy="685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"/>
          <p:cNvGraphicFramePr>
            <a:graphicFrameLocks noChangeAspect="1"/>
          </p:cNvGraphicFramePr>
          <p:nvPr>
            <p:extLst/>
          </p:nvPr>
        </p:nvGraphicFramePr>
        <p:xfrm>
          <a:off x="3581400" y="2236807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64" name="Equation" r:id="rId3" imgW="1371600" imgH="431800" progId="Equation.3">
                  <p:embed/>
                </p:oleObj>
              </mc:Choice>
              <mc:Fallback>
                <p:oleObj name="Equation" r:id="rId3" imgW="1371600" imgH="43180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36807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4724400" y="3352800"/>
            <a:ext cx="685800" cy="6858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05200" y="5562600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Sometimes this is also called </a:t>
            </a:r>
            <a:r>
              <a:rPr lang="en-US" sz="2000" dirty="0" smtClean="0">
                <a:solidFill>
                  <a:srgbClr val="FF6600"/>
                </a:solidFill>
              </a:rPr>
              <a:t>smoothing </a:t>
            </a:r>
            <a:r>
              <a:rPr lang="en-US" sz="2000" dirty="0" smtClean="0">
                <a:solidFill>
                  <a:srgbClr val="0000FF"/>
                </a:solidFill>
              </a:rPr>
              <a:t>because it is seen as smoothing or interpolating between the MLE and some other distribution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2632869" y="4372463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65" name="Equation" r:id="rId5" imgW="3060700" imgH="431800" progId="Equation.3">
                  <p:embed/>
                </p:oleObj>
              </mc:Choice>
              <mc:Fallback>
                <p:oleObj name="Equation" r:id="rId5" imgW="3060700" imgH="4318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869" y="4372463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0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steps for probabilistic modeling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5281221" y="2514600"/>
            <a:ext cx="3461611" cy="4114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464" y="1738595"/>
            <a:ext cx="301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Probabilistic models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0" y="1738595"/>
            <a:ext cx="0" cy="5119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0387" y="2536521"/>
            <a:ext cx="3933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pick a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2: figure out how to estimate the probabilities for the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3 (optional): deal with </a:t>
            </a:r>
            <a:r>
              <a:rPr lang="en-US" sz="2400" dirty="0" err="1" smtClean="0"/>
              <a:t>overfitting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" y="2362200"/>
            <a:ext cx="4343400" cy="838200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3200" dirty="0"/>
              <a:t>An Introduction to Linear Regression Analysis &gt; </a:t>
            </a: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youtu.be/zPG4NjIkCjc</a:t>
            </a:r>
            <a:endParaRPr lang="en-US" sz="3200" dirty="0" smtClean="0"/>
          </a:p>
          <a:p>
            <a:r>
              <a:rPr lang="en-US" sz="3200" dirty="0" smtClean="0"/>
              <a:t>How to calculate linear regression using least square method </a:t>
            </a:r>
            <a:r>
              <a:rPr lang="en-US" sz="3200" dirty="0"/>
              <a:t>&gt; </a:t>
            </a: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youtu.be/JvS2triCgOY</a:t>
            </a:r>
            <a:endParaRPr lang="en-US" sz="3200" dirty="0" smtClean="0"/>
          </a:p>
          <a:p>
            <a:r>
              <a:rPr lang="en-US" sz="3200" dirty="0"/>
              <a:t>How to Calculate R Squared Using Regression Analysis &gt; </a:t>
            </a:r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youtu.be/w2FKXOa0HGA</a:t>
            </a:r>
            <a:endParaRPr lang="en-US" sz="3200" dirty="0" smtClean="0"/>
          </a:p>
          <a:p>
            <a:r>
              <a:rPr lang="en-US" sz="3200" dirty="0"/>
              <a:t>Standard Error of the Estimate used in Regression Analysis (Mean Square Error) &gt; </a:t>
            </a: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youtu.be/r-txC-dpI-E</a:t>
            </a:r>
            <a:endParaRPr lang="en-US" sz="3200" dirty="0" smtClean="0"/>
          </a:p>
          <a:p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5450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Joint models </a:t>
            </a:r>
            <a:r>
              <a:rPr lang="en-US" dirty="0" err="1" smtClean="0"/>
              <a:t>vs</a:t>
            </a:r>
            <a:r>
              <a:rPr lang="en-US" dirty="0" smtClean="0"/>
              <a:t> conditional models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76400" y="2978295"/>
          <a:ext cx="2538412" cy="52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8" name="Equation" r:id="rId3" imgW="1041400" imgH="215900" progId="Equation.3">
                  <p:embed/>
                </p:oleObj>
              </mc:Choice>
              <mc:Fallback>
                <p:oleObj name="Equation" r:id="rId3" imgW="10414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978295"/>
                        <a:ext cx="2538412" cy="526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817" y="1892719"/>
            <a:ext cx="710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We’ve been trying to model the joint distribution (i.e. the data generating distribution):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99690" y="3810000"/>
            <a:ext cx="710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However, if all we’re interested in is classification, why not directly model the conditional distribution:</a:t>
            </a:r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62113" y="4654550"/>
          <a:ext cx="26003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9" name="Equation" r:id="rId5" imgW="1066800" imgH="215900" progId="Equation.3">
                  <p:embed/>
                </p:oleObj>
              </mc:Choice>
              <mc:Fallback>
                <p:oleObj name="Equation" r:id="rId5" imgW="10668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2113" y="4654550"/>
                        <a:ext cx="26003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94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first try: linear</a:t>
            </a:r>
            <a:endParaRPr lang="en-US" dirty="0"/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>
            <p:extLst/>
          </p:nvPr>
        </p:nvGraphicFramePr>
        <p:xfrm>
          <a:off x="1171575" y="1938338"/>
          <a:ext cx="62579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89" name="Equation" r:id="rId4" imgW="2781300" imgH="215900" progId="Equation.3">
                  <p:embed/>
                </p:oleObj>
              </mc:Choice>
              <mc:Fallback>
                <p:oleObj name="Equation" r:id="rId4" imgW="2781300" imgH="215900" progId="Equation.3">
                  <p:embed/>
                  <p:pic>
                    <p:nvPicPr>
                      <p:cNvPr id="808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575" y="1938338"/>
                        <a:ext cx="62579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4038600"/>
            <a:ext cx="649963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- Nothing constrains it to be a probability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- Could still have combination of features and weight that exceeds 1 or is below 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2743200"/>
            <a:ext cx="302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Any problems with this?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model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08018" y="277293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018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probability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>
            <p:extLst/>
          </p:nvPr>
        </p:nvGraphicFramePr>
        <p:xfrm>
          <a:off x="5594350" y="1662113"/>
          <a:ext cx="24003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36" name="Equation" r:id="rId3" imgW="1066800" imgH="215900" progId="Equation.3">
                  <p:embed/>
                </p:oleObj>
              </mc:Choice>
              <mc:Fallback>
                <p:oleObj name="Equation" r:id="rId3" imgW="1066800" imgH="215900" progId="Equation.3">
                  <p:embed/>
                  <p:pic>
                    <p:nvPicPr>
                      <p:cNvPr id="901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1662113"/>
                        <a:ext cx="24003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594350" y="1638000"/>
            <a:ext cx="2505075" cy="495600"/>
          </a:xfrm>
          <a:prstGeom prst="rect">
            <a:avLst/>
          </a:prstGeom>
          <a:solidFill>
            <a:srgbClr val="FF0000">
              <a:alpha val="2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0800000">
            <a:off x="3581400" y="4038600"/>
            <a:ext cx="990600" cy="1143000"/>
          </a:xfrm>
          <a:prstGeom prst="rightArrow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89868" y="5253789"/>
            <a:ext cx="3606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like linear models, can we transform the probability into a function that ranges over all values? </a:t>
            </a:r>
            <a:endParaRPr lang="en-US" dirty="0"/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37" name="Equation" r:id="rId5" imgW="1612900" imgH="215900" progId="Equation.3">
                  <p:embed/>
                </p:oleObj>
              </mc:Choice>
              <mc:Fallback>
                <p:oleObj name="Equation" r:id="rId5" imgW="1612900" imgH="215900" progId="Equation.3">
                  <p:embed/>
                  <p:pic>
                    <p:nvPicPr>
                      <p:cNvPr id="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02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Rather than predict the probability, we can predict the ratio of 1/0 (positive/negative)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Predict the </a:t>
            </a:r>
            <a:r>
              <a:rPr lang="en-US" sz="2400" b="1" dirty="0" smtClean="0"/>
              <a:t>odds</a:t>
            </a:r>
            <a:r>
              <a:rPr lang="en-US" sz="2400" dirty="0" smtClean="0"/>
              <a:t> that it is 1 (true): How much more likely is 1 than 0.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Does this help us?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6018" name="Object 4"/>
          <p:cNvGraphicFramePr>
            <a:graphicFrameLocks noChangeAspect="1"/>
          </p:cNvGraphicFramePr>
          <p:nvPr>
            <p:extLst/>
          </p:nvPr>
        </p:nvGraphicFramePr>
        <p:xfrm>
          <a:off x="922338" y="5146675"/>
          <a:ext cx="765333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37" name="Equation" r:id="rId3" imgW="4178300" imgH="431800" progId="Equation.3">
                  <p:embed/>
                </p:oleObj>
              </mc:Choice>
              <mc:Fallback>
                <p:oleObj name="Equation" r:id="rId3" imgW="4178300" imgH="431800" progId="Equation.3">
                  <p:embed/>
                  <p:pic>
                    <p:nvPicPr>
                      <p:cNvPr id="860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5146675"/>
                        <a:ext cx="7653337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0" y="228600"/>
            <a:ext cx="8153400" cy="990600"/>
          </a:xfrm>
        </p:spPr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model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62878" y="2785025"/>
            <a:ext cx="108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018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odds ratio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961" y="3896714"/>
            <a:ext cx="34592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Where is the dividing line between class 1 and class 0 being selected?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5681663" y="1543050"/>
          <a:ext cx="23272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84" name="Equation" r:id="rId3" imgW="1270000" imgH="393700" progId="Equation.3">
                  <p:embed/>
                </p:oleObj>
              </mc:Choice>
              <mc:Fallback>
                <p:oleObj name="Equation" r:id="rId3" imgW="1270000" imgH="393700" progId="Equation.3">
                  <p:embed/>
                  <p:pic>
                    <p:nvPicPr>
                      <p:cNvPr id="9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1543050"/>
                        <a:ext cx="232727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85" name="Equation" r:id="rId5" imgW="1612900" imgH="215900" progId="Equation.3">
                  <p:embed/>
                </p:oleObj>
              </mc:Choice>
              <mc:Fallback>
                <p:oleObj name="Equation" r:id="rId5" imgW="1612900" imgH="2159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35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3791" y="3039309"/>
            <a:ext cx="3971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Does this suggest another transformation?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38242" name="Object 4"/>
          <p:cNvGraphicFramePr>
            <a:graphicFrameLocks noChangeAspect="1"/>
          </p:cNvGraphicFramePr>
          <p:nvPr/>
        </p:nvGraphicFramePr>
        <p:xfrm>
          <a:off x="5681663" y="1543050"/>
          <a:ext cx="23272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31" name="Equation" r:id="rId3" imgW="1270000" imgH="393700" progId="Equation.3">
                  <p:embed/>
                </p:oleObj>
              </mc:Choice>
              <mc:Fallback>
                <p:oleObj name="Equation" r:id="rId3" imgW="1270000" imgH="393700" progId="Equation.3">
                  <p:embed/>
                  <p:pic>
                    <p:nvPicPr>
                      <p:cNvPr id="138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1543050"/>
                        <a:ext cx="232727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3" name="Object 4"/>
          <p:cNvGraphicFramePr>
            <a:graphicFrameLocks noChangeAspect="1"/>
          </p:cNvGraphicFramePr>
          <p:nvPr/>
        </p:nvGraphicFramePr>
        <p:xfrm>
          <a:off x="800100" y="2067540"/>
          <a:ext cx="4421187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32" name="Equation" r:id="rId5" imgW="2413000" imgH="177800" progId="Equation.3">
                  <p:embed/>
                </p:oleObj>
              </mc:Choice>
              <mc:Fallback>
                <p:oleObj name="Equation" r:id="rId5" imgW="2413000" imgH="177800" progId="Equation.3">
                  <p:embed/>
                  <p:pic>
                    <p:nvPicPr>
                      <p:cNvPr id="1382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067540"/>
                        <a:ext cx="4421187" cy="325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4" name="Object 4"/>
          <p:cNvGraphicFramePr>
            <a:graphicFrameLocks noChangeAspect="1"/>
          </p:cNvGraphicFramePr>
          <p:nvPr/>
        </p:nvGraphicFramePr>
        <p:xfrm>
          <a:off x="800100" y="1579335"/>
          <a:ext cx="411797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33" name="Equation" r:id="rId7" imgW="2247900" imgH="177800" progId="Equation.3">
                  <p:embed/>
                </p:oleObj>
              </mc:Choice>
              <mc:Fallback>
                <p:oleObj name="Equation" r:id="rId7" imgW="2247900" imgH="177800" progId="Equation.3">
                  <p:embed/>
                  <p:pic>
                    <p:nvPicPr>
                      <p:cNvPr id="138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579335"/>
                        <a:ext cx="4117975" cy="325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57666" y="3614587"/>
            <a:ext cx="5346095" cy="27819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682822" y="6403752"/>
            <a:ext cx="488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0    1     2    3    4    5    6     7     8    9   ….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57666" y="3626682"/>
            <a:ext cx="460806" cy="276012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6397" y="4765513"/>
            <a:ext cx="1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odds ratio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20059" y="3621847"/>
            <a:ext cx="4883701" cy="276012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16200000" flipH="1">
            <a:off x="2081110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487505" y="626480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2877607" y="625028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3284002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653291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059686" y="626480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4059686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4466081" y="625028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856183" y="623576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5262578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5631867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6038262" y="625028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924175" y="1543050"/>
            <a:ext cx="1981805" cy="361722"/>
          </a:xfrm>
          <a:prstGeom prst="rect">
            <a:avLst/>
          </a:prstGeom>
          <a:solidFill>
            <a:srgbClr val="FF0000">
              <a:alpha val="3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4290" y="1543050"/>
            <a:ext cx="1862641" cy="361722"/>
          </a:xfrm>
          <a:prstGeom prst="rect">
            <a:avLst/>
          </a:prstGeom>
          <a:solidFill>
            <a:srgbClr val="008000">
              <a:alpha val="5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682822" y="2392978"/>
            <a:ext cx="561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We’re trying to find some transformation that transforms the odds ratio to a number that is -∞ to 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0" y="228600"/>
            <a:ext cx="8153400" cy="990600"/>
          </a:xfrm>
        </p:spPr>
        <p:txBody>
          <a:bodyPr/>
          <a:lstStyle/>
          <a:p>
            <a:r>
              <a:rPr lang="en-US" dirty="0" smtClean="0"/>
              <a:t>Log odds (</a:t>
            </a:r>
            <a:r>
              <a:rPr lang="en-US" dirty="0" err="1" smtClean="0"/>
              <a:t>logit</a:t>
            </a:r>
            <a:r>
              <a:rPr lang="en-US" dirty="0" smtClean="0"/>
              <a:t> function)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regression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32" name="Equation" r:id="rId3" imgW="1612900" imgH="215900" progId="Equation.3">
                  <p:embed/>
                </p:oleObj>
              </mc:Choice>
              <mc:Fallback>
                <p:oleObj name="Equation" r:id="rId3" imgW="1612900" imgH="215900" progId="Equation.3">
                  <p:embed/>
                  <p:pic>
                    <p:nvPicPr>
                      <p:cNvPr id="901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62878" y="2785025"/>
            <a:ext cx="108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95923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odds ratio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5497513" y="1543050"/>
          <a:ext cx="2697162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33" name="Equation" r:id="rId5" imgW="1473200" imgH="393700" progId="Equation.3">
                  <p:embed/>
                </p:oleObj>
              </mc:Choice>
              <mc:Fallback>
                <p:oleObj name="Equation" r:id="rId5" imgW="1473200" imgH="393700" progId="Equation.3">
                  <p:embed/>
                  <p:pic>
                    <p:nvPicPr>
                      <p:cNvPr id="9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1543050"/>
                        <a:ext cx="2697162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473703" y="4267200"/>
            <a:ext cx="3694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How do we get the probability of an example?</a:t>
            </a:r>
          </a:p>
        </p:txBody>
      </p:sp>
    </p:spTree>
    <p:extLst>
      <p:ext uri="{BB962C8B-B14F-4D97-AF65-F5344CB8AC3E}">
        <p14:creationId xmlns:p14="http://schemas.microsoft.com/office/powerpoint/2010/main" val="8335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odds (</a:t>
            </a:r>
            <a:r>
              <a:rPr lang="en-US" dirty="0" err="1" smtClean="0"/>
              <a:t>logit</a:t>
            </a:r>
            <a:r>
              <a:rPr lang="en-US" dirty="0" smtClean="0"/>
              <a:t> function)</a:t>
            </a:r>
            <a:endParaRPr lang="en-US" dirty="0"/>
          </a:p>
        </p:txBody>
      </p:sp>
      <p:graphicFrame>
        <p:nvGraphicFramePr>
          <p:cNvPr id="93186" name="Object 4"/>
          <p:cNvGraphicFramePr>
            <a:graphicFrameLocks noChangeAspect="1"/>
          </p:cNvGraphicFramePr>
          <p:nvPr>
            <p:extLst/>
          </p:nvPr>
        </p:nvGraphicFramePr>
        <p:xfrm>
          <a:off x="1400175" y="1716088"/>
          <a:ext cx="58610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2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931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1716088"/>
                        <a:ext cx="586105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7" name="Object 4"/>
          <p:cNvGraphicFramePr>
            <a:graphicFrameLocks noChangeAspect="1"/>
          </p:cNvGraphicFramePr>
          <p:nvPr>
            <p:extLst/>
          </p:nvPr>
        </p:nvGraphicFramePr>
        <p:xfrm>
          <a:off x="1836738" y="2949575"/>
          <a:ext cx="42576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3" name="Equation" r:id="rId5" imgW="2324100" imgH="431800" progId="Equation.3">
                  <p:embed/>
                </p:oleObj>
              </mc:Choice>
              <mc:Fallback>
                <p:oleObj name="Equation" r:id="rId5" imgW="2324100" imgH="431800" progId="Equation.3">
                  <p:embed/>
                  <p:pic>
                    <p:nvPicPr>
                      <p:cNvPr id="93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2949575"/>
                        <a:ext cx="4257675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8" name="Object 4"/>
          <p:cNvGraphicFramePr>
            <a:graphicFrameLocks noChangeAspect="1"/>
          </p:cNvGraphicFramePr>
          <p:nvPr>
            <p:extLst/>
          </p:nvPr>
        </p:nvGraphicFramePr>
        <p:xfrm>
          <a:off x="1365250" y="4133850"/>
          <a:ext cx="625633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4" name="Equation" r:id="rId7" imgW="3416300" imgH="241300" progId="Equation.3">
                  <p:embed/>
                </p:oleObj>
              </mc:Choice>
              <mc:Fallback>
                <p:oleObj name="Equation" r:id="rId7" imgW="3416300" imgH="241300" progId="Equation.3">
                  <p:embed/>
                  <p:pic>
                    <p:nvPicPr>
                      <p:cNvPr id="93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4133850"/>
                        <a:ext cx="6256338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4"/>
          <p:cNvGraphicFramePr>
            <a:graphicFrameLocks noChangeAspect="1"/>
          </p:cNvGraphicFramePr>
          <p:nvPr>
            <p:extLst/>
          </p:nvPr>
        </p:nvGraphicFramePr>
        <p:xfrm>
          <a:off x="2244725" y="5581650"/>
          <a:ext cx="45116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5" name="Equation" r:id="rId9" imgW="2463800" imgH="393700" progId="Equation.3">
                  <p:embed/>
                </p:oleObj>
              </mc:Choice>
              <mc:Fallback>
                <p:oleObj name="Equation" r:id="rId9" imgW="2463800" imgH="393700" progId="Equation.3">
                  <p:embed/>
                  <p:pic>
                    <p:nvPicPr>
                      <p:cNvPr id="931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5581650"/>
                        <a:ext cx="45116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93143" y="4777619"/>
            <a:ext cx="22376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393692" y="5345708"/>
            <a:ext cx="137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anyone recognize this?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50" y="3090333"/>
            <a:ext cx="3251200" cy="2159000"/>
          </a:xfrm>
          <a:prstGeom prst="rect">
            <a:avLst/>
          </a:prstGeom>
        </p:spPr>
      </p:pic>
      <p:graphicFrame>
        <p:nvGraphicFramePr>
          <p:cNvPr id="94210" name="Object 2"/>
          <p:cNvGraphicFramePr>
            <a:graphicFrameLocks noChangeAspect="1"/>
          </p:cNvGraphicFramePr>
          <p:nvPr>
            <p:extLst/>
          </p:nvPr>
        </p:nvGraphicFramePr>
        <p:xfrm>
          <a:off x="3178175" y="1889125"/>
          <a:ext cx="18827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57" name="Equation" r:id="rId4" imgW="1028700" imgH="393700" progId="Equation.3">
                  <p:embed/>
                </p:oleObj>
              </mc:Choice>
              <mc:Fallback>
                <p:oleObj name="Equation" r:id="rId4" imgW="1028700" imgH="393700" progId="Equation.3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889125"/>
                        <a:ext cx="18827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2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13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would we classify examples once we had a trained model?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If the sum &gt; 0 then p(1)/p(0) &gt; 1, so positive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the sum &lt; 0 then p(1)/p(0) &lt; 1, so negative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Still a </a:t>
            </a:r>
            <a:r>
              <a:rPr lang="en-US" i="1" dirty="0" smtClean="0"/>
              <a:t>linear</a:t>
            </a:r>
            <a:r>
              <a:rPr lang="en-US" dirty="0" smtClean="0"/>
              <a:t> classifier (decision boundary is a line)</a:t>
            </a:r>
            <a:endParaRPr lang="en-US" dirty="0"/>
          </a:p>
        </p:txBody>
      </p:sp>
      <p:graphicFrame>
        <p:nvGraphicFramePr>
          <p:cNvPr id="95235" name="Object 4"/>
          <p:cNvGraphicFramePr>
            <a:graphicFrameLocks noChangeAspect="1"/>
          </p:cNvGraphicFramePr>
          <p:nvPr>
            <p:extLst/>
          </p:nvPr>
        </p:nvGraphicFramePr>
        <p:xfrm>
          <a:off x="1508125" y="2732088"/>
          <a:ext cx="58610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81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952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2732088"/>
                        <a:ext cx="586105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0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2800" dirty="0"/>
              <a:t>Statistics 101: Logistic Regression, An Introduction &gt;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youtu.be/zAULhNrnuL4</a:t>
            </a:r>
            <a:endParaRPr lang="en-US" sz="2800" dirty="0" smtClean="0"/>
          </a:p>
          <a:p>
            <a:r>
              <a:rPr lang="en-US" sz="2800" dirty="0"/>
              <a:t>Statistics 101: Logistic Regression Probability, Odds, and Odds Ratio &gt;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youtu.be/ckkiG-SDuV8</a:t>
            </a:r>
            <a:endParaRPr lang="en-US" sz="2800" dirty="0" smtClean="0"/>
          </a:p>
          <a:p>
            <a:r>
              <a:rPr lang="tr-TR" sz="2800" dirty="0" err="1"/>
              <a:t>Linear</a:t>
            </a:r>
            <a:r>
              <a:rPr lang="tr-TR" sz="2800" dirty="0"/>
              <a:t> </a:t>
            </a:r>
            <a:r>
              <a:rPr lang="tr-TR" sz="2800" dirty="0" err="1" smtClean="0"/>
              <a:t>Regression</a:t>
            </a:r>
            <a:r>
              <a:rPr lang="en-US" sz="2800" dirty="0"/>
              <a:t> Playlist &gt; </a:t>
            </a:r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www.youtube.com/playlist?list=PLIeGtxpvyG-LoKUpV0fSY8BGKIMIdmfCi</a:t>
            </a:r>
            <a:endParaRPr lang="en-US" sz="2800" dirty="0" smtClean="0"/>
          </a:p>
          <a:p>
            <a:r>
              <a:rPr lang="en-US" sz="2800" dirty="0" smtClean="0"/>
              <a:t>Logistic </a:t>
            </a:r>
            <a:r>
              <a:rPr lang="en-US" sz="2800" dirty="0"/>
              <a:t>Regression Playlist &gt; </a:t>
            </a: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www.youtube.com/playlist?list=PLIeGtxpvyG-JmBQ9XoFD4rs-b3hkcX7Uu</a:t>
            </a:r>
            <a:endParaRPr lang="en-US" sz="2800" dirty="0" smtClean="0"/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439585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logistic regression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should we learn the parameters for logistic regression (i.e. the </a:t>
            </a:r>
            <a:r>
              <a:rPr lang="en-US" dirty="0" err="1" smtClean="0">
                <a:solidFill>
                  <a:srgbClr val="FF0000"/>
                </a:solidFill>
              </a:rPr>
              <a:t>w’s</a:t>
            </a:r>
            <a:r>
              <a:rPr lang="en-US" dirty="0" smtClean="0">
                <a:solidFill>
                  <a:srgbClr val="FF0000"/>
                </a:solidFill>
              </a:rPr>
              <a:t>)?</a:t>
            </a:r>
          </a:p>
          <a:p>
            <a:endParaRPr lang="en-US" dirty="0" smtClean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41314" name="Object 4"/>
          <p:cNvGraphicFramePr>
            <a:graphicFrameLocks noChangeAspect="1"/>
          </p:cNvGraphicFramePr>
          <p:nvPr>
            <p:extLst/>
          </p:nvPr>
        </p:nvGraphicFramePr>
        <p:xfrm>
          <a:off x="1774825" y="2982913"/>
          <a:ext cx="58594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8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141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2982913"/>
                        <a:ext cx="5859463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1" name="Object 3"/>
          <p:cNvGraphicFramePr>
            <a:graphicFrameLocks noChangeAspect="1"/>
          </p:cNvGraphicFramePr>
          <p:nvPr>
            <p:extLst/>
          </p:nvPr>
        </p:nvGraphicFramePr>
        <p:xfrm>
          <a:off x="2163763" y="4724400"/>
          <a:ext cx="4465637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9" name="Equation" r:id="rId5" imgW="2438400" imgH="393700" progId="Equation.3">
                  <p:embed/>
                </p:oleObj>
              </mc:Choice>
              <mc:Fallback>
                <p:oleObj name="Equation" r:id="rId5" imgW="2438400" imgH="393700" progId="Equation.3">
                  <p:embed/>
                  <p:pic>
                    <p:nvPicPr>
                      <p:cNvPr id="2836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4724400"/>
                        <a:ext cx="4465637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36571" y="4003524"/>
            <a:ext cx="21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parameters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4741334" y="3580191"/>
            <a:ext cx="495905" cy="350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4526859" y="4659901"/>
            <a:ext cx="767619" cy="19352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6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logistic regression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15600" y="2590800"/>
          <a:ext cx="337026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75" name="Equation" r:id="rId3" imgW="1841500" imgH="457200" progId="Equation.3">
                  <p:embed/>
                </p:oleObj>
              </mc:Choice>
              <mc:Fallback>
                <p:oleObj name="Equation" r:id="rId3" imgW="18415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00" y="2590800"/>
                        <a:ext cx="3370263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241213" y="3584575"/>
          <a:ext cx="364966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76" name="Equation" r:id="rId5" imgW="1993900" imgH="457200" progId="Equation.3">
                  <p:embed/>
                </p:oleObj>
              </mc:Choice>
              <mc:Fallback>
                <p:oleObj name="Equation" r:id="rId5" imgW="1993900" imgH="4572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213" y="3584575"/>
                        <a:ext cx="3649662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245975" y="4721225"/>
          <a:ext cx="37211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77" name="Equation" r:id="rId7" imgW="2032000" imgH="457200" progId="Equation.3">
                  <p:embed/>
                </p:oleObj>
              </mc:Choice>
              <mc:Fallback>
                <p:oleObj name="Equation" r:id="rId7" imgW="20320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975" y="4721225"/>
                        <a:ext cx="3721100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48400" y="3821668"/>
            <a:ext cx="19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assume labels 1, -1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1752600"/>
            <a:ext cx="832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the parameters that maximize the likelihood (or log-likelihood) of the data: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95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</a:t>
            </a:r>
            <a:r>
              <a:rPr lang="en-US" dirty="0"/>
              <a:t>l</a:t>
            </a:r>
            <a:r>
              <a:rPr lang="en-US" dirty="0" smtClean="0"/>
              <a:t>ogistic regression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7200" y="1828800"/>
          <a:ext cx="53498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22" name="Equation" r:id="rId3" imgW="2921000" imgH="457200" progId="Equation.3">
                  <p:embed/>
                </p:oleObj>
              </mc:Choice>
              <mc:Fallback>
                <p:oleObj name="Equation" r:id="rId3" imgW="29210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5349875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2814935"/>
            <a:ext cx="3345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 want to maximize, i.e.</a:t>
            </a:r>
            <a:endParaRPr lang="en-US" sz="2400" dirty="0">
              <a:solidFill>
                <a:srgbClr val="FF66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66800" y="3505200"/>
          <a:ext cx="51165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23" name="Equation" r:id="rId5" imgW="2794000" imgH="215900" progId="Equation.3">
                  <p:embed/>
                </p:oleObj>
              </mc:Choice>
              <mc:Fallback>
                <p:oleObj name="Equation" r:id="rId5" imgW="2794000" imgH="2159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5116513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413000" y="4014788"/>
          <a:ext cx="48148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24" name="Equation" r:id="rId7" imgW="2628900" imgH="457200" progId="Equation.3">
                  <p:embed/>
                </p:oleObj>
              </mc:Choice>
              <mc:Fallback>
                <p:oleObj name="Equation" r:id="rId7" imgW="262890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4014788"/>
                        <a:ext cx="481488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438400" y="4852988"/>
          <a:ext cx="46291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25" name="Equation" r:id="rId9" imgW="2527300" imgH="457200" progId="Equation.3">
                  <p:embed/>
                </p:oleObj>
              </mc:Choice>
              <mc:Fallback>
                <p:oleObj name="Equation" r:id="rId9" imgW="2527300" imgH="457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852988"/>
                        <a:ext cx="4629150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47800" y="5967040"/>
            <a:ext cx="573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Look familiar?  Hint: anybody read the book?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52800"/>
            <a:ext cx="72009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11" y="2941053"/>
            <a:ext cx="2608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Surrogate loss functions: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488485"/>
              </p:ext>
            </p:extLst>
          </p:nvPr>
        </p:nvGraphicFramePr>
        <p:xfrm>
          <a:off x="914400" y="1614293"/>
          <a:ext cx="6934200" cy="132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78" name="Equation" r:id="rId4" imgW="2400300" imgH="457200" progId="Equation.3">
                  <p:embed/>
                </p:oleObj>
              </mc:Choice>
              <mc:Fallback>
                <p:oleObj name="Equation" r:id="rId4" imgW="2400300" imgH="4572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14293"/>
                        <a:ext cx="6934200" cy="1326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47800" y="4419600"/>
            <a:ext cx="6858000" cy="685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7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three views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413366"/>
              </p:ext>
            </p:extLst>
          </p:nvPr>
        </p:nvGraphicFramePr>
        <p:xfrm>
          <a:off x="76200" y="1681957"/>
          <a:ext cx="7201006" cy="84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50" name="Equation" r:id="rId3" imgW="3365500" imgH="393700" progId="Equation.3">
                  <p:embed/>
                </p:oleObj>
              </mc:Choice>
              <mc:Fallback>
                <p:oleObj name="Equation" r:id="rId3" imgW="3365500" imgH="3937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681957"/>
                        <a:ext cx="7201006" cy="8403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591427"/>
              </p:ext>
            </p:extLst>
          </p:nvPr>
        </p:nvGraphicFramePr>
        <p:xfrm>
          <a:off x="76200" y="3352801"/>
          <a:ext cx="6910851" cy="936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51" name="Equation" r:id="rId5" imgW="2628900" imgH="355600" progId="Equation.3">
                  <p:embed/>
                </p:oleObj>
              </mc:Choice>
              <mc:Fallback>
                <p:oleObj name="Equation" r:id="rId5" imgW="2628900" imgH="355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352801"/>
                        <a:ext cx="6910851" cy="9364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62800" y="1701998"/>
            <a:ext cx="216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linear 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93818" y="3467101"/>
            <a:ext cx="216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conditional model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logistic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593552"/>
              </p:ext>
            </p:extLst>
          </p:nvPr>
        </p:nvGraphicFramePr>
        <p:xfrm>
          <a:off x="164561" y="5054779"/>
          <a:ext cx="6388639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52" name="Equation" r:id="rId7" imgW="2400300" imgH="457200" progId="Equation.3">
                  <p:embed/>
                </p:oleObj>
              </mc:Choice>
              <mc:Fallback>
                <p:oleObj name="Equation" r:id="rId7" imgW="2400300" imgH="457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61" y="5054779"/>
                        <a:ext cx="6388639" cy="1222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53200" y="5334000"/>
            <a:ext cx="2403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linear model minimizing logistic loss</a:t>
            </a:r>
          </a:p>
        </p:txBody>
      </p:sp>
    </p:spTree>
    <p:extLst>
      <p:ext uri="{BB962C8B-B14F-4D97-AF65-F5344CB8AC3E}">
        <p14:creationId xmlns:p14="http://schemas.microsoft.com/office/powerpoint/2010/main" val="17624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362968"/>
              </p:ext>
            </p:extLst>
          </p:nvPr>
        </p:nvGraphicFramePr>
        <p:xfrm>
          <a:off x="152400" y="1455234"/>
          <a:ext cx="8761566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26" name="Equation" r:id="rId3" imgW="2400300" imgH="457200" progId="Equation.3">
                  <p:embed/>
                </p:oleObj>
              </mc:Choice>
              <mc:Fallback>
                <p:oleObj name="Equation" r:id="rId3" imgW="24003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55234"/>
                        <a:ext cx="8761566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2421" y="3124200"/>
            <a:ext cx="692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minimize this loss function, in practice, the results aren’t great and we tend to </a:t>
            </a:r>
            <a:r>
              <a:rPr lang="en-US" sz="2400" dirty="0" err="1" smtClean="0"/>
              <a:t>overfit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5229545"/>
            <a:ext cx="1252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Solution?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09600" y="2057400"/>
          <a:ext cx="786125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72" name="Equation" r:id="rId3" imgW="3644900" imgH="457200" progId="Equation.3">
                  <p:embed/>
                </p:oleObj>
              </mc:Choice>
              <mc:Fallback>
                <p:oleObj name="Equation" r:id="rId3" imgW="3644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57400"/>
                        <a:ext cx="786125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0" y="3634770"/>
            <a:ext cx="483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or</a:t>
            </a:r>
            <a:endParaRPr lang="en-US" sz="2800" dirty="0">
              <a:solidFill>
                <a:srgbClr val="FF66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55675" y="4760913"/>
          <a:ext cx="729297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73" name="Equation" r:id="rId5" imgW="3251200" imgH="457200" progId="Equation.3">
                  <p:embed/>
                </p:oleObj>
              </mc:Choice>
              <mc:Fallback>
                <p:oleObj name="Equation" r:id="rId5" imgW="325120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4760913"/>
                        <a:ext cx="7292975" cy="10302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07344" y="6212822"/>
            <a:ext cx="433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are some of the </a:t>
            </a:r>
            <a:r>
              <a:rPr lang="en-US" dirty="0" err="1" smtClean="0">
                <a:solidFill>
                  <a:srgbClr val="FF0000"/>
                </a:solidFill>
              </a:rPr>
              <a:t>regularizers</a:t>
            </a:r>
            <a:r>
              <a:rPr lang="en-US" dirty="0" smtClean="0">
                <a:solidFill>
                  <a:srgbClr val="FF0000"/>
                </a:solidFill>
              </a:rPr>
              <a:t> we know?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73" name="Equation" r:id="rId3" imgW="2882900" imgH="457200" progId="Equation.3">
                  <p:embed/>
                </p:oleObj>
              </mc:Choice>
              <mc:Fallback>
                <p:oleObj name="Equation" r:id="rId3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7231" y="4038600"/>
            <a:ext cx="7491369" cy="2601357"/>
            <a:chOff x="357231" y="4038600"/>
            <a:chExt cx="7491369" cy="2601357"/>
          </a:xfrm>
        </p:grpSpPr>
        <p:sp>
          <p:nvSpPr>
            <p:cNvPr id="6" name="TextBox 5"/>
            <p:cNvSpPr txBox="1"/>
            <p:nvPr/>
          </p:nvSpPr>
          <p:spPr>
            <a:xfrm>
              <a:off x="357231" y="4038600"/>
              <a:ext cx="2052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Gaussian prior: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4117938"/>
              <a:ext cx="4038600" cy="25220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133600" y="5161422"/>
              <a:ext cx="122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</a:t>
              </a:r>
              <a:r>
                <a:rPr lang="en-US" sz="2400" dirty="0" err="1" smtClean="0"/>
                <a:t>w,b</a:t>
              </a:r>
              <a:r>
                <a:rPr lang="en-US" sz="2400" dirty="0" smtClean="0"/>
                <a:t>) ~  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7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43" name="Equation" r:id="rId3" imgW="2882900" imgH="457200" progId="Equation.3">
                  <p:embed/>
                </p:oleObj>
              </mc:Choice>
              <mc:Fallback>
                <p:oleObj name="Equation" r:id="rId3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05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Gaussian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95400" y="4648200"/>
          <a:ext cx="66278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44" name="Equation" r:id="rId5" imgW="3073400" imgH="457200" progId="Equation.3">
                  <p:embed/>
                </p:oleObj>
              </mc:Choice>
              <mc:Fallback>
                <p:oleObj name="Equation" r:id="rId5" imgW="30734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648200"/>
                        <a:ext cx="662781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6716712" y="5791200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45" name="Equation" r:id="rId7" imgW="558800" imgH="393700" progId="Equation.3">
                  <p:embed/>
                </p:oleObj>
              </mc:Choice>
              <mc:Fallback>
                <p:oleObj name="Equation" r:id="rId7" imgW="558800" imgH="3937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712" y="5791200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57600" y="6103585"/>
            <a:ext cx="257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</a:t>
            </a:r>
            <a:r>
              <a:rPr lang="en-US" sz="2000" dirty="0" err="1" smtClean="0">
                <a:solidFill>
                  <a:srgbClr val="FF0000"/>
                </a:solidFill>
              </a:rPr>
              <a:t>theλmake</a:t>
            </a:r>
            <a:r>
              <a:rPr lang="en-US" sz="2000" dirty="0" smtClean="0">
                <a:solidFill>
                  <a:srgbClr val="FF0000"/>
                </a:solidFill>
              </a:rPr>
              <a:t> sense?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3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7" name="Equation" r:id="rId4" imgW="2882900" imgH="457200" progId="Equation.3">
                  <p:embed/>
                </p:oleObj>
              </mc:Choice>
              <mc:Fallback>
                <p:oleObj name="Equation" r:id="rId4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05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Gaussian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47772" y="4644597"/>
          <a:ext cx="5122424" cy="765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8" name="Equation" r:id="rId6" imgW="3073400" imgH="457200" progId="Equation.3">
                  <p:embed/>
                </p:oleObj>
              </mc:Choice>
              <mc:Fallback>
                <p:oleObj name="Equation" r:id="rId6" imgW="30734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772" y="4644597"/>
                        <a:ext cx="5122424" cy="7656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75100" y="5545175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9" name="Equation" r:id="rId8" imgW="558800" imgH="393700" progId="Equation.3">
                  <p:embed/>
                </p:oleObj>
              </mc:Choice>
              <mc:Fallback>
                <p:oleObj name="Equation" r:id="rId8" imgW="558800" imgH="3937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5545175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9243" y="4496391"/>
            <a:ext cx="3358910" cy="20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StatQuest</a:t>
            </a:r>
            <a:r>
              <a:rPr lang="en-US" sz="3600" dirty="0"/>
              <a:t>: Linear Models Pt.1 - Linear Regression &gt;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youtu.be/nk2CQITm_eo</a:t>
            </a:r>
            <a:endParaRPr lang="en-US" sz="3600" dirty="0" smtClean="0"/>
          </a:p>
          <a:p>
            <a:r>
              <a:rPr lang="tr-TR" sz="3600" dirty="0" err="1" smtClean="0"/>
              <a:t>StatQuest</a:t>
            </a:r>
            <a:r>
              <a:rPr lang="tr-TR" sz="3600" dirty="0"/>
              <a:t>: </a:t>
            </a:r>
            <a:r>
              <a:rPr lang="tr-TR" sz="3600" dirty="0" err="1"/>
              <a:t>Linear</a:t>
            </a:r>
            <a:r>
              <a:rPr lang="tr-TR" sz="3600" dirty="0"/>
              <a:t> </a:t>
            </a:r>
            <a:r>
              <a:rPr lang="tr-TR" sz="3600" dirty="0" err="1"/>
              <a:t>Models</a:t>
            </a:r>
            <a:r>
              <a:rPr lang="tr-TR" sz="3600" dirty="0"/>
              <a:t> Pt.1.5 - </a:t>
            </a:r>
            <a:r>
              <a:rPr lang="tr-TR" sz="3600" dirty="0" err="1"/>
              <a:t>Multiple</a:t>
            </a:r>
            <a:r>
              <a:rPr lang="tr-TR" sz="3600" dirty="0"/>
              <a:t> </a:t>
            </a:r>
            <a:r>
              <a:rPr lang="tr-TR" sz="3600" dirty="0" err="1" smtClean="0"/>
              <a:t>Regression</a:t>
            </a:r>
            <a:r>
              <a:rPr lang="en-US" sz="3600" dirty="0"/>
              <a:t> &gt; </a:t>
            </a:r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youtu.be/zITIFTsivN8</a:t>
            </a:r>
            <a:endParaRPr lang="en-US" sz="3600" dirty="0" smtClean="0"/>
          </a:p>
          <a:p>
            <a:r>
              <a:rPr lang="tr-TR" sz="3600" dirty="0" err="1" smtClean="0"/>
              <a:t>StatQuest</a:t>
            </a:r>
            <a:r>
              <a:rPr lang="tr-TR" sz="3600" dirty="0"/>
              <a:t>: </a:t>
            </a:r>
            <a:r>
              <a:rPr lang="tr-TR" sz="3600" dirty="0" err="1"/>
              <a:t>Logistic</a:t>
            </a:r>
            <a:r>
              <a:rPr lang="tr-TR" sz="3600" dirty="0"/>
              <a:t> </a:t>
            </a:r>
            <a:r>
              <a:rPr lang="tr-TR" sz="3600" dirty="0" err="1" smtClean="0"/>
              <a:t>Regression</a:t>
            </a:r>
            <a:r>
              <a:rPr lang="en-US" sz="3600" dirty="0"/>
              <a:t> &gt; </a:t>
            </a:r>
            <a:r>
              <a:rPr lang="en-US" sz="3600" dirty="0">
                <a:hlinkClick r:id="rId4"/>
              </a:rPr>
              <a:t>https://</a:t>
            </a:r>
            <a:r>
              <a:rPr lang="en-US" sz="3600" dirty="0" smtClean="0">
                <a:hlinkClick r:id="rId4"/>
              </a:rPr>
              <a:t>youtu.be/yIYKR4sgzI8</a:t>
            </a:r>
            <a:endParaRPr lang="en-US" sz="3600" dirty="0" smtClean="0"/>
          </a:p>
          <a:p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052529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49375" y="2286000"/>
          <a:ext cx="6107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5" name="Equation" r:id="rId3" imgW="2832100" imgH="457200" progId="Equation.3">
                  <p:embed/>
                </p:oleObj>
              </mc:Choice>
              <mc:Fallback>
                <p:oleObj name="Equation" r:id="rId3" imgW="28321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286000"/>
                        <a:ext cx="6107113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L1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7231" y="3810000"/>
            <a:ext cx="8634369" cy="2910726"/>
            <a:chOff x="357231" y="3810000"/>
            <a:chExt cx="8634369" cy="2910726"/>
          </a:xfrm>
        </p:grpSpPr>
        <p:sp>
          <p:nvSpPr>
            <p:cNvPr id="6" name="TextBox 5"/>
            <p:cNvSpPr txBox="1"/>
            <p:nvPr/>
          </p:nvSpPr>
          <p:spPr>
            <a:xfrm>
              <a:off x="357231" y="4038600"/>
              <a:ext cx="211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FF"/>
                  </a:solidFill>
                </a:rPr>
                <a:t>Laplacian</a:t>
              </a:r>
              <a:r>
                <a:rPr lang="en-US" sz="2400" dirty="0" smtClean="0">
                  <a:solidFill>
                    <a:srgbClr val="0000FF"/>
                  </a:solidFill>
                </a:rPr>
                <a:t> prior: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33600" y="5161422"/>
              <a:ext cx="122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</a:t>
              </a:r>
              <a:r>
                <a:rPr lang="en-US" sz="2400" dirty="0" err="1" smtClean="0"/>
                <a:t>w,b</a:t>
              </a:r>
              <a:r>
                <a:rPr lang="en-US" sz="2400" dirty="0" smtClean="0"/>
                <a:t>) ~  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9800" y="3810000"/>
              <a:ext cx="5511800" cy="2910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65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49375" y="2286000"/>
          <a:ext cx="6107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15" name="Equation" r:id="rId3" imgW="2832100" imgH="457200" progId="Equation.3">
                  <p:embed/>
                </p:oleObj>
              </mc:Choice>
              <mc:Fallback>
                <p:oleObj name="Equation" r:id="rId3" imgW="28321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286000"/>
                        <a:ext cx="6107113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L1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119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Laplacian</a:t>
            </a:r>
            <a:r>
              <a:rPr lang="en-US" sz="2400" dirty="0" smtClean="0">
                <a:solidFill>
                  <a:srgbClr val="0000FF"/>
                </a:solidFill>
              </a:rPr>
              <a:t>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506538" y="4648200"/>
          <a:ext cx="61896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16" name="Equation" r:id="rId5" imgW="2870200" imgH="457200" progId="Equation.3">
                  <p:embed/>
                </p:oleObj>
              </mc:Choice>
              <mc:Fallback>
                <p:oleObj name="Equation" r:id="rId5" imgW="2870200" imgH="4572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4648200"/>
                        <a:ext cx="618966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716712" y="5791200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17" name="Equation" r:id="rId7" imgW="558800" imgH="393700" progId="Equation.3">
                  <p:embed/>
                </p:oleObj>
              </mc:Choice>
              <mc:Fallback>
                <p:oleObj name="Equation" r:id="rId7" imgW="558800" imgH="3937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712" y="5791200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8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vs. L2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4328808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1223" y="1752600"/>
            <a:ext cx="271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L1 = </a:t>
            </a:r>
            <a:r>
              <a:rPr lang="en-US" sz="2400" dirty="0" err="1" smtClean="0"/>
              <a:t>Laplacian</a:t>
            </a:r>
            <a:r>
              <a:rPr lang="en-US" sz="2400" dirty="0" smtClean="0"/>
              <a:t> prior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1752600"/>
            <a:ext cx="264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L2 = Gaussian prior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926122"/>
            <a:ext cx="3733800" cy="23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2895600"/>
            <a:ext cx="5483352" cy="838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Why is it called logistic regression?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0" y="3124200"/>
            <a:ext cx="1524000" cy="381000"/>
          </a:xfrm>
          <a:prstGeom prst="rect">
            <a:avLst/>
          </a:prstGeom>
          <a:solidFill>
            <a:srgbClr val="FF6600">
              <a:alpha val="3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digression: </a:t>
            </a:r>
            <a:br>
              <a:rPr lang="en-US" dirty="0" smtClean="0"/>
            </a:br>
            <a:r>
              <a:rPr lang="en-US" dirty="0" smtClean="0"/>
              <a:t>regression vs. classification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438400"/>
            <a:ext cx="126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Raw data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8200" y="3124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38200" y="3733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38200" y="4343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38200" y="4953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5562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0200" y="24384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837044" y="31358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37044" y="37338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7044" y="4343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7044" y="49646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28800" y="5562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 bwMode="auto">
          <a:xfrm>
            <a:off x="2667000" y="38100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8400" y="4724400"/>
            <a:ext cx="112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extract</a:t>
            </a:r>
          </a:p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810000" y="29189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0" y="34523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0" y="39857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45953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3431" y="5193268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40783" y="2438400"/>
            <a:ext cx="1111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436183" y="24384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5508753" y="2838510"/>
            <a:ext cx="611436" cy="2797874"/>
          </a:xfrm>
          <a:prstGeom prst="rect">
            <a:avLst/>
          </a:prstGeom>
          <a:solidFill>
            <a:srgbClr val="FF0000">
              <a:alpha val="4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374191" y="3066074"/>
            <a:ext cx="2685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classification: discrete (some finite set of labels)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regression: real value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3971475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685975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714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095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28665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476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5523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3857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0857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238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542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7715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4923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2287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304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5400" y="1850912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some points, find the </a:t>
            </a:r>
            <a:r>
              <a:rPr lang="en-US" b="1" i="1" dirty="0" smtClean="0">
                <a:solidFill>
                  <a:srgbClr val="FF0000"/>
                </a:solidFill>
              </a:rPr>
              <a:t>line</a:t>
            </a:r>
            <a:r>
              <a:rPr lang="en-US" dirty="0" smtClean="0"/>
              <a:t> that best fits/explains the data</a:t>
            </a:r>
          </a:p>
          <a:p>
            <a:endParaRPr lang="en-US" dirty="0" smtClean="0"/>
          </a:p>
          <a:p>
            <a:r>
              <a:rPr lang="en-US" dirty="0" smtClean="0"/>
              <a:t>Our model is a line, i.e. we’re assuming a linear relationship between the feature and the label value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742875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19100" y="6221607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can we find this line?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60285" y="5731325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90708" y="3716443"/>
            <a:ext cx="21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5308600" y="4511675"/>
          <a:ext cx="227806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93" name="Equation" r:id="rId3" imgW="914400" imgH="203200" progId="Equation.3">
                  <p:embed/>
                </p:oleObj>
              </mc:Choice>
              <mc:Fallback>
                <p:oleObj name="Equation" r:id="rId3" imgW="914400" imgH="2032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511675"/>
                        <a:ext cx="2278063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6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218198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a line </a:t>
            </a:r>
            <a:r>
              <a:rPr lang="en-US" i="1" dirty="0" smtClean="0"/>
              <a:t>h</a:t>
            </a:r>
            <a:r>
              <a:rPr lang="en-US" dirty="0" smtClean="0"/>
              <a:t> that minimizes some loss/error function: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5272088" y="2938463"/>
          <a:ext cx="17145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40" name="Equation" r:id="rId4" imgW="762000" imgH="165100" progId="Equation.3">
                  <p:embed/>
                </p:oleObj>
              </mc:Choice>
              <mc:Fallback>
                <p:oleObj name="Equation" r:id="rId4" imgW="762000" imgH="1651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88" y="2938463"/>
                        <a:ext cx="171450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(</a:t>
            </a:r>
            <a:r>
              <a:rPr lang="en-US" dirty="0" err="1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822095" y="3564859"/>
            <a:ext cx="5273525" cy="2123911"/>
            <a:chOff x="3822095" y="3564859"/>
            <a:chExt cx="5273525" cy="2123911"/>
          </a:xfrm>
        </p:grpSpPr>
        <p:sp>
          <p:nvSpPr>
            <p:cNvPr id="29" name="TextBox 28"/>
            <p:cNvSpPr txBox="1"/>
            <p:nvPr/>
          </p:nvSpPr>
          <p:spPr>
            <a:xfrm>
              <a:off x="3822095" y="3564859"/>
              <a:ext cx="3401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Sum of the individual errors:</a:t>
              </a:r>
              <a:endParaRPr lang="en-US" dirty="0"/>
            </a:p>
          </p:txBody>
        </p:sp>
        <p:graphicFrame>
          <p:nvGraphicFramePr>
            <p:cNvPr id="33796" name="Object 4"/>
            <p:cNvGraphicFramePr>
              <a:graphicFrameLocks noChangeAspect="1"/>
            </p:cNvGraphicFramePr>
            <p:nvPr/>
          </p:nvGraphicFramePr>
          <p:xfrm>
            <a:off x="4740275" y="4202113"/>
            <a:ext cx="360045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241" name="Equation" r:id="rId6" imgW="1600200" imgH="304800" progId="Equation.3">
                    <p:embed/>
                  </p:oleObj>
                </mc:Choice>
                <mc:Fallback>
                  <p:oleObj name="Equation" r:id="rId6" imgW="1600200" imgH="304800" progId="Equation.3">
                    <p:embed/>
                    <p:pic>
                      <p:nvPicPr>
                        <p:cNvPr id="3379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275" y="4202113"/>
                          <a:ext cx="3600450" cy="685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eft Brace 29"/>
            <p:cNvSpPr/>
            <p:nvPr/>
          </p:nvSpPr>
          <p:spPr bwMode="auto">
            <a:xfrm rot="16200000">
              <a:off x="7385360" y="4449845"/>
              <a:ext cx="457200" cy="1371600"/>
            </a:xfrm>
            <a:prstGeom prst="leftBrac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89525" y="5319438"/>
              <a:ext cx="2806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0/1 loss!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16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minimization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do we find the minimum of an equation?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Take the derivative, set to 0 and solve (going to be a min or a max)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Any problems here?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Ideas?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2303711" y="2362200"/>
          <a:ext cx="3600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41" name="Equation" r:id="rId3" imgW="1600200" imgH="304800" progId="Equation.3">
                  <p:embed/>
                </p:oleObj>
              </mc:Choice>
              <mc:Fallback>
                <p:oleObj name="Equation" r:id="rId3" imgW="1600200" imgH="3048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711" y="2362200"/>
                        <a:ext cx="36004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2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343400" y="4229100"/>
          <a:ext cx="388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88" name="Equation" r:id="rId4" imgW="1727200" imgH="304800" progId="Equation.3">
                  <p:embed/>
                </p:oleObj>
              </mc:Choice>
              <mc:Fallback>
                <p:oleObj name="Equation" r:id="rId4" imgW="1727200" imgH="3048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229100"/>
                        <a:ext cx="3886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4321175" y="2095500"/>
          <a:ext cx="3600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89" name="Equation" r:id="rId6" imgW="1600200" imgH="304800" progId="Equation.3">
                  <p:embed/>
                </p:oleObj>
              </mc:Choice>
              <mc:Fallback>
                <p:oleObj name="Equation" r:id="rId6" imgW="1600200" imgH="304800" progId="Equation.3">
                  <p:embed/>
                  <p:pic>
                    <p:nvPicPr>
                      <p:cNvPr id="553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175" y="2095500"/>
                        <a:ext cx="36004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Down Arrow 28"/>
          <p:cNvSpPr/>
          <p:nvPr/>
        </p:nvSpPr>
        <p:spPr>
          <a:xfrm>
            <a:off x="5721052" y="3115735"/>
            <a:ext cx="653143" cy="8382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52572" y="5309810"/>
            <a:ext cx="338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squared error is convex!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2133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a line </a:t>
            </a:r>
            <a:r>
              <a:rPr lang="en-US" i="1" dirty="0" err="1" smtClean="0"/>
              <a:t>h</a:t>
            </a:r>
            <a:r>
              <a:rPr lang="en-US" dirty="0" smtClean="0"/>
              <a:t> that minimizes an error function: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343400" y="3048000"/>
          <a:ext cx="388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12" name="Equation" r:id="rId4" imgW="1727200" imgH="304800" progId="Equation.3">
                  <p:embed/>
                </p:oleObj>
              </mc:Choice>
              <mc:Fallback>
                <p:oleObj name="Equation" r:id="rId4" imgW="1727200" imgH="3048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0"/>
                        <a:ext cx="3886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3" name="Object 3"/>
          <p:cNvGraphicFramePr>
            <a:graphicFrameLocks noChangeAspect="1"/>
          </p:cNvGraphicFramePr>
          <p:nvPr>
            <p:extLst/>
          </p:nvPr>
        </p:nvGraphicFramePr>
        <p:xfrm>
          <a:off x="4362450" y="4633913"/>
          <a:ext cx="4572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13" name="Equation" r:id="rId6" imgW="2032000" imgH="317500" progId="Equation.3">
                  <p:embed/>
                </p:oleObj>
              </mc:Choice>
              <mc:Fallback>
                <p:oleObj name="Equation" r:id="rId6" imgW="2032000" imgH="317500" progId="Equation.3">
                  <p:embed/>
                  <p:pic>
                    <p:nvPicPr>
                      <p:cNvPr id="184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4633913"/>
                        <a:ext cx="457200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10000" y="3957935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 the case of a 2d line:</a:t>
            </a:r>
            <a:endParaRPr lang="en-US" dirty="0"/>
          </a:p>
        </p:txBody>
      </p:sp>
      <p:sp>
        <p:nvSpPr>
          <p:cNvPr id="24" name="Left Brace 23"/>
          <p:cNvSpPr/>
          <p:nvPr/>
        </p:nvSpPr>
        <p:spPr bwMode="auto">
          <a:xfrm rot="16200000">
            <a:off x="7772400" y="4800600"/>
            <a:ext cx="457200" cy="1371600"/>
          </a:xfrm>
          <a:prstGeom prst="lef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39000" y="5646003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for a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2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From a probability standpoint, what we’re really doing when we’re training the model is selecting the </a:t>
            </a:r>
            <a:r>
              <a:rPr lang="en-US" dirty="0" err="1" smtClean="0"/>
              <a:t>Θ</a:t>
            </a:r>
            <a:r>
              <a:rPr lang="en-US" dirty="0" smtClean="0"/>
              <a:t> that maximizes: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252788" y="3290888"/>
          <a:ext cx="15700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54" name="Equation" r:id="rId3" imgW="673100" imgH="203200" progId="Equation.3">
                  <p:embed/>
                </p:oleObj>
              </mc:Choice>
              <mc:Fallback>
                <p:oleObj name="Equation" r:id="rId3" imgW="673100" imgH="2032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2788" y="3290888"/>
                        <a:ext cx="1570037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5265174"/>
            <a:ext cx="774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That we pick the most likely model parameters given the data</a:t>
            </a:r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597150" y="4449763"/>
          <a:ext cx="28448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55" name="Equation" r:id="rId5" imgW="1219200" imgH="215900" progId="Equation.3">
                  <p:embed/>
                </p:oleObj>
              </mc:Choice>
              <mc:Fallback>
                <p:oleObj name="Equation" r:id="rId5" imgW="1219200" imgH="215900" progId="Equation.3">
                  <p:embed/>
                  <p:pic>
                    <p:nvPicPr>
                      <p:cNvPr id="6" name="Content Placeholder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7150" y="4449763"/>
                        <a:ext cx="2844800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886200"/>
            <a:ext cx="537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i.e.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21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We’d like to </a:t>
            </a:r>
            <a:r>
              <a:rPr lang="en-US" i="1" dirty="0" smtClean="0"/>
              <a:t>minimize</a:t>
            </a:r>
            <a:r>
              <a:rPr lang="en-US" dirty="0" smtClean="0"/>
              <a:t> the error</a:t>
            </a:r>
          </a:p>
          <a:p>
            <a:pPr marL="365760" lvl="1" indent="0">
              <a:buNone/>
            </a:pPr>
            <a:r>
              <a:rPr lang="en-US" dirty="0" smtClean="0"/>
              <a:t>Find w</a:t>
            </a:r>
            <a:r>
              <a:rPr lang="en-US" baseline="-25000" dirty="0" smtClean="0"/>
              <a:t>1</a:t>
            </a:r>
            <a:r>
              <a:rPr lang="en-US" dirty="0" smtClean="0"/>
              <a:t> and w</a:t>
            </a:r>
            <a:r>
              <a:rPr lang="en-US" baseline="-25000" dirty="0" smtClean="0"/>
              <a:t>0</a:t>
            </a:r>
            <a:r>
              <a:rPr lang="en-US" dirty="0" smtClean="0"/>
              <a:t> such that the error is minimized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We can solve this in closed form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86370" name="Object 2"/>
          <p:cNvGraphicFramePr>
            <a:graphicFrameLocks noChangeAspect="1"/>
          </p:cNvGraphicFramePr>
          <p:nvPr/>
        </p:nvGraphicFramePr>
        <p:xfrm>
          <a:off x="1676400" y="3352800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13"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1863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4686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8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72381"/>
            <a:ext cx="8153400" cy="6374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If we have m features, then we have a line in </a:t>
            </a:r>
            <a:r>
              <a:rPr lang="en-US" sz="2400" i="1" dirty="0" smtClean="0"/>
              <a:t>m</a:t>
            </a:r>
            <a:r>
              <a:rPr lang="en-US" sz="2400" dirty="0" smtClean="0"/>
              <a:t> dimensions</a:t>
            </a:r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>
            <p:extLst/>
          </p:nvPr>
        </p:nvGraphicFramePr>
        <p:xfrm>
          <a:off x="1802471" y="2946640"/>
          <a:ext cx="491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37" name="Equation" r:id="rId3" imgW="2184400" imgH="203200" progId="Equation.3">
                  <p:embed/>
                </p:oleObj>
              </mc:Choice>
              <mc:Fallback>
                <p:oleObj name="Equation" r:id="rId3" imgW="2184400" imgH="203200" progId="Equation.3">
                  <p:embed/>
                  <p:pic>
                    <p:nvPicPr>
                      <p:cNvPr id="614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471" y="2946640"/>
                        <a:ext cx="4914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93133" y="4101068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weights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621248" y="3647755"/>
            <a:ext cx="725198" cy="1814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3999829" y="3646547"/>
            <a:ext cx="725199" cy="27093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7220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We can still calculate the squared error like before</a:t>
            </a: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758065" y="4237038"/>
          <a:ext cx="72866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84" name="Equation" r:id="rId3" imgW="3238500" imgH="304800" progId="Equation.3">
                  <p:embed/>
                </p:oleObj>
              </mc:Choice>
              <mc:Fallback>
                <p:oleObj name="Equation" r:id="rId3" imgW="3238500" imgH="304800" progId="Equation.3">
                  <p:embed/>
                  <p:pic>
                    <p:nvPicPr>
                      <p:cNvPr id="614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065" y="4237038"/>
                        <a:ext cx="728662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31991" y="5479144"/>
            <a:ext cx="472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Still can solve this exactly!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1562100" y="2779486"/>
          <a:ext cx="491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85" name="Equation" r:id="rId5" imgW="2184400" imgH="203200" progId="Equation.3">
                  <p:embed/>
                </p:oleObj>
              </mc:Choice>
              <mc:Fallback>
                <p:oleObj name="Equation" r:id="rId5" imgW="2184400" imgH="203200" progId="Equation.3">
                  <p:embed/>
                  <p:pic>
                    <p:nvPicPr>
                      <p:cNvPr id="62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779486"/>
                        <a:ext cx="4914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2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50" y="3090333"/>
            <a:ext cx="3251200" cy="2159000"/>
          </a:xfrm>
          <a:prstGeom prst="rect">
            <a:avLst/>
          </a:prstGeom>
        </p:spPr>
      </p:pic>
      <p:graphicFrame>
        <p:nvGraphicFramePr>
          <p:cNvPr id="94210" name="Object 2"/>
          <p:cNvGraphicFramePr>
            <a:graphicFrameLocks noChangeAspect="1"/>
          </p:cNvGraphicFramePr>
          <p:nvPr>
            <p:extLst/>
          </p:nvPr>
        </p:nvGraphicFramePr>
        <p:xfrm>
          <a:off x="3178175" y="1889125"/>
          <a:ext cx="18827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5" name="Equation" r:id="rId4" imgW="1028700" imgH="393700" progId="Equation.3">
                  <p:embed/>
                </p:oleObj>
              </mc:Choice>
              <mc:Fallback>
                <p:oleObj name="Equation" r:id="rId4" imgW="1028700" imgH="393700" progId="Equation.3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889125"/>
                        <a:ext cx="18827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25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2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Find the best fit of the data based on a logistic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56710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709" y="3374567"/>
            <a:ext cx="3763434" cy="28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13.1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>
                <a:latin typeface="Times New Roman"/>
                <a:cs typeface="Times New Roman"/>
              </a:rPr>
              <a:t>Ensemble </a:t>
            </a:r>
            <a:r>
              <a:rPr lang="en-US" sz="5400" spc="-5" dirty="0" smtClean="0">
                <a:latin typeface="Times New Roman"/>
                <a:cs typeface="Times New Roman"/>
              </a:rPr>
              <a:t>Learning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10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8549" y="4439285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7842" y="457975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5988165" y="3410692"/>
            <a:ext cx="13270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81400" y="348609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76580" y="2667000"/>
            <a:ext cx="114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Training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35697" y="423923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5067429" y="492916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5529" y="3828308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35529" y="4439285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35529" y="5533857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7" idx="1"/>
          </p:cNvCxnSpPr>
          <p:nvPr/>
        </p:nvCxnSpPr>
        <p:spPr>
          <a:xfrm>
            <a:off x="5015031" y="3686145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5981902" y="4127693"/>
            <a:ext cx="1333298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5221039" y="4457103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88603" y="5884429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034810" y="5772892"/>
            <a:ext cx="1280390" cy="551708"/>
            <a:chOff x="7391399" y="3505200"/>
            <a:chExt cx="1439251" cy="1371600"/>
          </a:xfrm>
          <a:effectLst/>
        </p:grpSpPr>
        <p:sp>
          <p:nvSpPr>
            <p:cNvPr id="39" name="Rounded Rectangle 3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>
            <a:off x="5273945" y="6102302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4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grpSp>
        <p:nvGrpSpPr>
          <p:cNvPr id="6" name="Group 37"/>
          <p:cNvGrpSpPr/>
          <p:nvPr/>
        </p:nvGrpSpPr>
        <p:grpSpPr>
          <a:xfrm>
            <a:off x="2426307" y="3581400"/>
            <a:ext cx="1230110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76580" y="2667000"/>
            <a:ext cx="10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Testing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2420044" y="4203893"/>
            <a:ext cx="1212447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grpSp>
        <p:nvGrpSpPr>
          <p:cNvPr id="32" name="Group 37"/>
          <p:cNvGrpSpPr/>
          <p:nvPr/>
        </p:nvGrpSpPr>
        <p:grpSpPr>
          <a:xfrm>
            <a:off x="2467933" y="5957295"/>
            <a:ext cx="1188484" cy="551708"/>
            <a:chOff x="7391399" y="3505200"/>
            <a:chExt cx="1439251" cy="1371600"/>
          </a:xfrm>
          <a:effectLst/>
        </p:grpSpPr>
        <p:sp>
          <p:nvSpPr>
            <p:cNvPr id="33" name="Rounded Rectangle 3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569305" y="4876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940314"/>
            <a:ext cx="173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 to label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277044" y="3856192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277044" y="4467169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277044" y="5299672"/>
            <a:ext cx="868431" cy="104128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5400000">
            <a:off x="3387558" y="49765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614789" y="3828308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608530" y="4450801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56417" y="6204203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53644" y="3581400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53644" y="4203893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53644" y="5957295"/>
            <a:ext cx="131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m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03666" y="4648200"/>
            <a:ext cx="3402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decide on the final prediction?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6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76580" y="2667000"/>
            <a:ext cx="10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Testing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284" y="3581400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6284" y="4203893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6284" y="5957295"/>
            <a:ext cx="131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m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838200" y="49765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3619649"/>
            <a:ext cx="441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take majority vote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if they output probabilities, take a weighted vote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9000" y="5480241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does having multiple classifiers help us?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1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revisited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152775" y="3962400"/>
          <a:ext cx="20748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53" name="Equation" r:id="rId3" imgW="889000" imgH="203200" progId="Equation.3">
                  <p:embed/>
                </p:oleObj>
              </mc:Choice>
              <mc:Fallback>
                <p:oleObj name="Equation" r:id="rId3" imgW="889000" imgH="2032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2775" y="3962400"/>
                        <a:ext cx="20748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743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can incorporate a prior belief in what the probabilities might 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do this, we need to break down our probability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5166" y="4788128"/>
            <a:ext cx="171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(Hint: Bayes rule)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grpSp>
        <p:nvGrpSpPr>
          <p:cNvPr id="5" name="Group 37"/>
          <p:cNvGrpSpPr/>
          <p:nvPr/>
        </p:nvGrpSpPr>
        <p:grpSpPr>
          <a:xfrm>
            <a:off x="612648" y="3409803"/>
            <a:ext cx="1216152" cy="551708"/>
            <a:chOff x="7391399" y="3505200"/>
            <a:chExt cx="1398808" cy="1371600"/>
          </a:xfrm>
          <a:effectLst/>
        </p:grpSpPr>
        <p:sp>
          <p:nvSpPr>
            <p:cNvPr id="6" name="Rounded Rectangle 5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grpSp>
        <p:nvGrpSpPr>
          <p:cNvPr id="8" name="Group 37"/>
          <p:cNvGrpSpPr/>
          <p:nvPr/>
        </p:nvGrpSpPr>
        <p:grpSpPr>
          <a:xfrm>
            <a:off x="606385" y="4495800"/>
            <a:ext cx="1222415" cy="551708"/>
            <a:chOff x="7391399" y="3505200"/>
            <a:chExt cx="1398809" cy="1371600"/>
          </a:xfrm>
          <a:effectLst/>
        </p:grpSpPr>
        <p:sp>
          <p:nvSpPr>
            <p:cNvPr id="9" name="Rounded Rectangle 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51449" y="1752600"/>
            <a:ext cx="788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Assume each classifier makes a mistake with some probability (e.g. 0.4, that is a 40% error rate)</a:t>
            </a:r>
          </a:p>
        </p:txBody>
      </p:sp>
      <p:grpSp>
        <p:nvGrpSpPr>
          <p:cNvPr id="16" name="Group 37"/>
          <p:cNvGrpSpPr/>
          <p:nvPr/>
        </p:nvGrpSpPr>
        <p:grpSpPr>
          <a:xfrm>
            <a:off x="651449" y="5638800"/>
            <a:ext cx="1177351" cy="551708"/>
            <a:chOff x="7391399" y="3505200"/>
            <a:chExt cx="1398809" cy="1371600"/>
          </a:xfrm>
          <a:effectLst/>
        </p:grpSpPr>
        <p:sp>
          <p:nvSpPr>
            <p:cNvPr id="17" name="Rounded Rectangle 1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3</a:t>
              </a:r>
              <a:endParaRPr lang="en-US" sz="20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33601" y="3647613"/>
            <a:ext cx="6632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Assuming the decisions made between classifiers are independent, what will be the probability that we make a mistake (i.e. error rate) with three classifiers for a binary classification problem?</a:t>
            </a:r>
          </a:p>
        </p:txBody>
      </p:sp>
    </p:spTree>
    <p:extLst>
      <p:ext uri="{BB962C8B-B14F-4D97-AF65-F5344CB8AC3E}">
        <p14:creationId xmlns:p14="http://schemas.microsoft.com/office/powerpoint/2010/main" val="9352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2648" y="1605622"/>
            <a:ext cx="788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each classifier makes a mistake with some probability (e.g. 0.4, that is a 40% error rate)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381000" y="2987040"/>
          <a:ext cx="6096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prob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.6*.6*.6=0.216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.6*.6*.4=0.144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  <a:endParaRPr lang="en-US" sz="2000" dirty="0">
                        <a:solidFill>
                          <a:srgbClr val="FF0000"/>
                        </a:solidFill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.6*.4*.4=0.096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.4*.6*.4=0.096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.4*.4*.6=0.096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.4*.4*.4=0.064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1626066"/>
            <a:ext cx="788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each classifier makes a mistake with some probability (e.g. 0.4, that is a 40% error rate)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381000" y="2987040"/>
          <a:ext cx="6096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prob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.6*.6*.6=0.216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.6*.6*.4=0.144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  <a:endParaRPr lang="en-US" sz="2000" dirty="0">
                        <a:solidFill>
                          <a:srgbClr val="FF0000"/>
                        </a:solidFill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.6*.4*.4=0.096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.4*.6*.4=0.096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.4*.4*.6=0.096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.4*.4*.4=0.064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002977" y="4604342"/>
            <a:ext cx="15580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0.096+</a:t>
            </a:r>
          </a:p>
          <a:p>
            <a:r>
              <a:rPr lang="en-US" dirty="0" smtClean="0"/>
              <a:t>0.096+</a:t>
            </a:r>
          </a:p>
          <a:p>
            <a:r>
              <a:rPr lang="en-US" dirty="0" smtClean="0"/>
              <a:t>0.096+</a:t>
            </a:r>
          </a:p>
          <a:p>
            <a:r>
              <a:rPr lang="en-US" dirty="0" smtClean="0"/>
              <a:t>0.064 = 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35% error! </a:t>
            </a:r>
          </a:p>
        </p:txBody>
      </p:sp>
    </p:spTree>
    <p:extLst>
      <p:ext uri="{BB962C8B-B14F-4D97-AF65-F5344CB8AC3E}">
        <p14:creationId xmlns:p14="http://schemas.microsoft.com/office/powerpoint/2010/main" val="29272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 classifiers in general, for r = probability of mistake for individual classifier: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85963" y="2819400"/>
          <a:ext cx="42465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3" name="Equation" r:id="rId3" imgW="1498600" imgH="228600" progId="Equation.3">
                  <p:embed/>
                </p:oleObj>
              </mc:Choice>
              <mc:Fallback>
                <p:oleObj name="Equation" r:id="rId3" imgW="14986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5963" y="2819400"/>
                        <a:ext cx="4246562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10214" y="3810000"/>
          <a:ext cx="423818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9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p(error)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0.0073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34200" y="3000999"/>
            <a:ext cx="202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binomial distribution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 classifiers in general, for r = probability of mistake for individual classifier: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5025" y="2667000"/>
          <a:ext cx="6546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17" name="Equation" r:id="rId3" imgW="2311400" imgH="228600" progId="Equation.3">
                  <p:embed/>
                </p:oleObj>
              </mc:Choice>
              <mc:Fallback>
                <p:oleObj name="Equation" r:id="rId3" imgW="23114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025" y="2667000"/>
                        <a:ext cx="6546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271936"/>
              </p:ext>
            </p:extLst>
          </p:nvPr>
        </p:nvGraphicFramePr>
        <p:xfrm>
          <a:off x="623798" y="3283485"/>
          <a:ext cx="7605801" cy="3456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07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p(error)</a:t>
                      </a:r>
                      <a:br>
                        <a:rPr lang="en-US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classifiers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p(error)</a:t>
                      </a:r>
                      <a:br>
                        <a:rPr lang="en-US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classifiers</a:t>
                      </a:r>
                      <a:endParaRPr lang="en-US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0.0086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0.0073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0.0012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7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 classifiers in general, for r = probability of mistake for individual classifier: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497013" y="3141663"/>
          <a:ext cx="5973762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41" name="Equation" r:id="rId3" imgW="2108200" imgH="495300" progId="Equation.3">
                  <p:embed/>
                </p:oleObj>
              </mc:Choice>
              <mc:Fallback>
                <p:oleObj name="Equation" r:id="rId3" imgW="21082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7013" y="3141663"/>
                        <a:ext cx="5973762" cy="1401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38400" y="51816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(cumulative probability distribution for the binomial distribution)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2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enough classifiers…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143000" y="2286000"/>
          <a:ext cx="719782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57884" y="6324600"/>
            <a:ext cx="106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 = 0.4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546350" y="1503363"/>
          <a:ext cx="36703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65" name="Equation" r:id="rId4" imgW="2108200" imgH="495300" progId="Equation.3">
                  <p:embed/>
                </p:oleObj>
              </mc:Choice>
              <mc:Fallback>
                <p:oleObj name="Equation" r:id="rId4" imgW="2108200" imgH="4953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6350" y="1503363"/>
                        <a:ext cx="36703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52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independent classifiers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90600" y="5892147"/>
            <a:ext cx="73318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Where to we get</a:t>
            </a:r>
            <a:r>
              <a:rPr lang="en-US" sz="3200" i="1" dirty="0" smtClean="0">
                <a:solidFill>
                  <a:srgbClr val="FF0000"/>
                </a:solidFill>
              </a:rPr>
              <a:t> m </a:t>
            </a:r>
            <a:r>
              <a:rPr lang="en-US" sz="3200" dirty="0" smtClean="0">
                <a:solidFill>
                  <a:srgbClr val="FF0000"/>
                </a:solidFill>
              </a:rPr>
              <a:t>independent classifiers?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86000" y="1600200"/>
            <a:ext cx="4086631" cy="3581400"/>
          </a:xfrm>
          <a:prstGeom prst="rect">
            <a:avLst/>
          </a:prstGeom>
          <a:solidFill>
            <a:srgbClr val="FF0000">
              <a:alpha val="2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63107" y="2781193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52400" y="2921658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52" name="Group 37"/>
          <p:cNvGrpSpPr/>
          <p:nvPr/>
        </p:nvGrpSpPr>
        <p:grpSpPr>
          <a:xfrm>
            <a:off x="4992723" y="1752600"/>
            <a:ext cx="1317239" cy="551708"/>
            <a:chOff x="7391399" y="3505200"/>
            <a:chExt cx="1398808" cy="1371600"/>
          </a:xfrm>
          <a:effectLst/>
        </p:grpSpPr>
        <p:sp>
          <p:nvSpPr>
            <p:cNvPr id="53" name="Rounded Rectangle 5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585958" y="182799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540255" y="258113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4071987" y="327107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640087" y="2170216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1640087" y="2781193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640087" y="3875765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  <a:endCxn id="53" idx="1"/>
          </p:cNvCxnSpPr>
          <p:nvPr/>
        </p:nvCxnSpPr>
        <p:spPr>
          <a:xfrm>
            <a:off x="4019589" y="2028053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37"/>
          <p:cNvGrpSpPr/>
          <p:nvPr/>
        </p:nvGrpSpPr>
        <p:grpSpPr>
          <a:xfrm>
            <a:off x="4986460" y="2469601"/>
            <a:ext cx="1323502" cy="551708"/>
            <a:chOff x="7391399" y="3505200"/>
            <a:chExt cx="1398809" cy="1371600"/>
          </a:xfrm>
          <a:effectLst/>
        </p:grpSpPr>
        <p:sp>
          <p:nvSpPr>
            <p:cNvPr id="63" name="Rounded Rectangle 6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>
            <a:off x="4225597" y="2799011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593161" y="4226337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67" name="Group 66"/>
          <p:cNvGrpSpPr/>
          <p:nvPr/>
        </p:nvGrpSpPr>
        <p:grpSpPr>
          <a:xfrm>
            <a:off x="5039367" y="4114800"/>
            <a:ext cx="1333263" cy="551708"/>
            <a:chOff x="7391399" y="3505200"/>
            <a:chExt cx="1439251" cy="1371600"/>
          </a:xfrm>
          <a:effectLst/>
        </p:grpSpPr>
        <p:sp>
          <p:nvSpPr>
            <p:cNvPr id="68" name="Rounded Rectangle 6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4278503" y="4444210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1: different learning methods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00799" y="1676400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decision tree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799" y="2281535"/>
            <a:ext cx="691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k-</a:t>
            </a:r>
            <a:r>
              <a:rPr lang="en-US" sz="2400" dirty="0" err="1" smtClean="0">
                <a:solidFill>
                  <a:srgbClr val="0000FF"/>
                </a:solidFill>
              </a:rPr>
              <a:t>nn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00799" y="2819400"/>
            <a:ext cx="152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perceptron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0799" y="3429000"/>
            <a:ext cx="16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naïve </a:t>
            </a:r>
            <a:r>
              <a:rPr lang="en-US" sz="2400" dirty="0" err="1" smtClean="0">
                <a:solidFill>
                  <a:srgbClr val="0000FF"/>
                </a:solidFill>
              </a:rPr>
              <a:t>bayes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800" y="40386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variant 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799" y="4876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variant 2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5400000">
            <a:off x="6821268" y="586291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33" name="TextBox 32"/>
          <p:cNvSpPr txBox="1"/>
          <p:nvPr/>
        </p:nvSpPr>
        <p:spPr>
          <a:xfrm>
            <a:off x="2573477" y="5803941"/>
            <a:ext cx="1687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Pros/cons?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3107" y="2781193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52400" y="2921658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37" name="Group 37"/>
          <p:cNvGrpSpPr/>
          <p:nvPr/>
        </p:nvGrpSpPr>
        <p:grpSpPr>
          <a:xfrm>
            <a:off x="4992723" y="1752600"/>
            <a:ext cx="1255677" cy="551708"/>
            <a:chOff x="7391399" y="3505200"/>
            <a:chExt cx="1398808" cy="1371600"/>
          </a:xfrm>
          <a:effectLst/>
        </p:grpSpPr>
        <p:sp>
          <p:nvSpPr>
            <p:cNvPr id="38" name="Rounded Rectangle 3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85958" y="182799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2540255" y="258113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5400000">
            <a:off x="4071987" y="327107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640087" y="2170216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640087" y="2781193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640087" y="3875765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38" idx="1"/>
          </p:cNvCxnSpPr>
          <p:nvPr/>
        </p:nvCxnSpPr>
        <p:spPr>
          <a:xfrm>
            <a:off x="4019589" y="2028053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37"/>
          <p:cNvGrpSpPr/>
          <p:nvPr/>
        </p:nvGrpSpPr>
        <p:grpSpPr>
          <a:xfrm>
            <a:off x="4986460" y="2469601"/>
            <a:ext cx="1261940" cy="551708"/>
            <a:chOff x="7391399" y="3505200"/>
            <a:chExt cx="1398809" cy="1371600"/>
          </a:xfrm>
          <a:effectLst/>
        </p:grpSpPr>
        <p:sp>
          <p:nvSpPr>
            <p:cNvPr id="48" name="Rounded Rectangle 4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4225597" y="2799011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593161" y="4226337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5039368" y="4114800"/>
            <a:ext cx="1209032" cy="551708"/>
            <a:chOff x="7391399" y="3505200"/>
            <a:chExt cx="1439251" cy="1371600"/>
          </a:xfrm>
          <a:effectLst/>
        </p:grpSpPr>
        <p:sp>
          <p:nvSpPr>
            <p:cNvPr id="53" name="Rounded Rectangle 5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>
            <a:off x="4278503" y="4444210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1: different learning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Lots of existing classifiers already</a:t>
            </a:r>
          </a:p>
          <a:p>
            <a:pPr lvl="1"/>
            <a:r>
              <a:rPr lang="en-US" dirty="0" smtClean="0"/>
              <a:t>Can work well for some problems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Cons/concerns:</a:t>
            </a:r>
          </a:p>
          <a:p>
            <a:pPr lvl="1"/>
            <a:r>
              <a:rPr lang="en-US" dirty="0" smtClean="0"/>
              <a:t>Often, classifiers are not independent, that is, </a:t>
            </a:r>
            <a:r>
              <a:rPr lang="en-US" b="1" dirty="0" smtClean="0">
                <a:solidFill>
                  <a:srgbClr val="FF6600"/>
                </a:solidFill>
              </a:rPr>
              <a:t>they make the same mistakes!</a:t>
            </a:r>
          </a:p>
          <a:p>
            <a:pPr lvl="2"/>
            <a:r>
              <a:rPr lang="en-US" dirty="0" smtClean="0"/>
              <a:t>e.g. many of these classifiers are linear models</a:t>
            </a:r>
          </a:p>
          <a:p>
            <a:pPr lvl="2"/>
            <a:r>
              <a:rPr lang="en-US" dirty="0" smtClean="0"/>
              <a:t>voting won’t help us if they’re making the same mistakes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0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revisited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2362200"/>
            <a:ext cx="4872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each of these probabilities?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46463" y="3645932"/>
          <a:ext cx="4089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77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9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6463" y="3645932"/>
                        <a:ext cx="40894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8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2: split up training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1153" y="1905000"/>
            <a:ext cx="1476980" cy="2827803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0446" y="2827803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6718716" y="1835017"/>
            <a:ext cx="1282284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267200" y="1905000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6021561" y="325897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21561" y="2158125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43200" y="1905000"/>
            <a:ext cx="840019" cy="400110"/>
          </a:xfrm>
          <a:prstGeom prst="rect">
            <a:avLst/>
          </a:prstGeom>
          <a:solidFill>
            <a:srgbClr val="FFFF00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 1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 rot="5400000">
            <a:off x="3855728" y="325897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663859" y="2158126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7"/>
          <p:cNvGrpSpPr/>
          <p:nvPr/>
        </p:nvGrpSpPr>
        <p:grpSpPr>
          <a:xfrm>
            <a:off x="6718712" y="2438400"/>
            <a:ext cx="1257347" cy="551708"/>
            <a:chOff x="7391399" y="3505200"/>
            <a:chExt cx="1398809" cy="1371600"/>
          </a:xfrm>
          <a:effectLst/>
        </p:grpSpPr>
        <p:sp>
          <p:nvSpPr>
            <p:cNvPr id="38" name="Rounded Rectangle 3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267200" y="2508383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021561" y="2761508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743200" y="2508383"/>
            <a:ext cx="840019" cy="400110"/>
          </a:xfrm>
          <a:prstGeom prst="rect">
            <a:avLst/>
          </a:prstGeom>
          <a:solidFill>
            <a:srgbClr val="FFFF00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 2</a:t>
            </a:r>
            <a:endParaRPr lang="en-US" sz="20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63859" y="2761509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37"/>
          <p:cNvGrpSpPr/>
          <p:nvPr/>
        </p:nvGrpSpPr>
        <p:grpSpPr>
          <a:xfrm>
            <a:off x="6718713" y="4248892"/>
            <a:ext cx="1257345" cy="551708"/>
            <a:chOff x="7391399" y="3505200"/>
            <a:chExt cx="1439251" cy="1371600"/>
          </a:xfrm>
          <a:effectLst/>
        </p:grpSpPr>
        <p:sp>
          <p:nvSpPr>
            <p:cNvPr id="45" name="Rounded Rectangle 4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67200" y="4318875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021561" y="4572000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43200" y="4318875"/>
            <a:ext cx="869574" cy="400110"/>
          </a:xfrm>
          <a:prstGeom prst="rect">
            <a:avLst/>
          </a:prstGeom>
          <a:solidFill>
            <a:srgbClr val="FFFF00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 m</a:t>
            </a:r>
            <a:endParaRPr lang="en-US" sz="20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3663859" y="4572001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9046" y="4953000"/>
            <a:ext cx="8157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same learning algorithm, but train on different parts of the training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13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</a:t>
            </a:r>
            <a:r>
              <a:rPr lang="en-US" dirty="0"/>
              <a:t>2</a:t>
            </a:r>
            <a:r>
              <a:rPr lang="en-US" dirty="0" smtClean="0"/>
              <a:t>: split up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Learning from different data, so can’t </a:t>
            </a:r>
            <a:r>
              <a:rPr lang="en-US" dirty="0" err="1" smtClean="0"/>
              <a:t>overfit</a:t>
            </a:r>
            <a:r>
              <a:rPr lang="en-US" dirty="0"/>
              <a:t> </a:t>
            </a:r>
            <a:r>
              <a:rPr lang="en-US" dirty="0" smtClean="0"/>
              <a:t>to same examples</a:t>
            </a:r>
          </a:p>
          <a:p>
            <a:pPr lvl="1"/>
            <a:r>
              <a:rPr lang="en-US" dirty="0" smtClean="0"/>
              <a:t>Easy to implement</a:t>
            </a:r>
          </a:p>
          <a:p>
            <a:pPr lvl="1"/>
            <a:r>
              <a:rPr lang="en-US" dirty="0" smtClean="0"/>
              <a:t>fast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Cons/concerns:</a:t>
            </a:r>
          </a:p>
          <a:p>
            <a:pPr lvl="1"/>
            <a:r>
              <a:rPr lang="en-US" dirty="0" smtClean="0"/>
              <a:t>Each classifier is only training on a small amount of data</a:t>
            </a:r>
          </a:p>
          <a:p>
            <a:pPr lvl="1"/>
            <a:r>
              <a:rPr lang="en-US" dirty="0" smtClean="0"/>
              <a:t>Not clear why this would do any better than training on full data and using good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0154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3: bagging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4093" y="3276600"/>
            <a:ext cx="1476980" cy="1806939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3386" y="371917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7721064" y="2346556"/>
            <a:ext cx="10222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69548" y="2416539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5715000" y="348342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023909" y="2669664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2565400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666207" y="2669665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37"/>
          <p:cNvGrpSpPr/>
          <p:nvPr/>
        </p:nvGrpSpPr>
        <p:grpSpPr>
          <a:xfrm>
            <a:off x="7721062" y="4760431"/>
            <a:ext cx="1051790" cy="551708"/>
            <a:chOff x="7391399" y="3505200"/>
            <a:chExt cx="1439251" cy="1371600"/>
          </a:xfrm>
          <a:effectLst/>
        </p:grpSpPr>
        <p:sp>
          <p:nvSpPr>
            <p:cNvPr id="23" name="Rounded Rectangle 2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269548" y="4830414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023909" y="5083539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666207" y="5083540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771073" y="2898264"/>
            <a:ext cx="819727" cy="8209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771073" y="4830414"/>
            <a:ext cx="819727" cy="4889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43200" y="1752599"/>
            <a:ext cx="1476980" cy="1828801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732493" y="2167049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1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2790220" y="4820185"/>
            <a:ext cx="1476980" cy="1733016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779513" y="518160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56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generating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36" y="5655086"/>
            <a:ext cx="428780" cy="42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76" y="5696769"/>
            <a:ext cx="375843" cy="378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7995" y="1620518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1491" y="1620518"/>
            <a:ext cx="105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set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62" y="5788790"/>
            <a:ext cx="418573" cy="2462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252" y="5788790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82" y="5408867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75" y="5365965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75" y="4983628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92" y="4627063"/>
            <a:ext cx="418573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36" y="5155778"/>
            <a:ext cx="428780" cy="4203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774157" y="6229689"/>
            <a:ext cx="361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generating distribution</a:t>
            </a:r>
            <a:endParaRPr lang="en-US" sz="2400" dirty="0"/>
          </a:p>
        </p:txBody>
      </p:sp>
      <p:sp>
        <p:nvSpPr>
          <p:cNvPr id="24" name="Oval 23"/>
          <p:cNvSpPr/>
          <p:nvPr/>
        </p:nvSpPr>
        <p:spPr>
          <a:xfrm>
            <a:off x="1684417" y="4491788"/>
            <a:ext cx="5347368" cy="17537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411" y="3091655"/>
            <a:ext cx="418573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87" y="2333042"/>
            <a:ext cx="418573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31" y="2333042"/>
            <a:ext cx="428780" cy="420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995" y="2712965"/>
            <a:ext cx="431361" cy="2462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270" y="2844592"/>
            <a:ext cx="431361" cy="2462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33" y="2959184"/>
            <a:ext cx="375843" cy="3786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093" y="3280087"/>
            <a:ext cx="418573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42" y="3033868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46" y="3033868"/>
            <a:ext cx="428780" cy="4203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84" y="2309092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672" y="3658777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73" y="3526306"/>
            <a:ext cx="375843" cy="3786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56" y="2657004"/>
            <a:ext cx="418573" cy="2462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715" y="2409941"/>
            <a:ext cx="431361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78" y="2524533"/>
            <a:ext cx="375843" cy="3786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38" y="2845436"/>
            <a:ext cx="418573" cy="2462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321" y="2104160"/>
            <a:ext cx="428780" cy="4203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117" y="3224126"/>
            <a:ext cx="431361" cy="2462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18" y="3091655"/>
            <a:ext cx="375843" cy="37869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5792538" y="3658777"/>
            <a:ext cx="597363" cy="1100381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74158" y="3904997"/>
            <a:ext cx="476758" cy="854161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6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situation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9" y="5821732"/>
            <a:ext cx="428780" cy="42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59" y="5863415"/>
            <a:ext cx="375843" cy="378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053" y="1620518"/>
            <a:ext cx="208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 1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245" y="5955436"/>
            <a:ext cx="418573" cy="2462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635" y="5955436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865" y="5575513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358" y="5532611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358" y="5150274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75" y="4793709"/>
            <a:ext cx="418573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9" y="5322424"/>
            <a:ext cx="428780" cy="4203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37540" y="6396335"/>
            <a:ext cx="361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generating distribution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69" y="3091655"/>
            <a:ext cx="418573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45" y="2333042"/>
            <a:ext cx="418573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89" y="2333042"/>
            <a:ext cx="428780" cy="420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053" y="2712965"/>
            <a:ext cx="431361" cy="2462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28" y="2844592"/>
            <a:ext cx="431361" cy="2462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91" y="2959184"/>
            <a:ext cx="375843" cy="3786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51" y="3280087"/>
            <a:ext cx="418573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33868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04" y="3033868"/>
            <a:ext cx="428780" cy="4203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042" y="2309092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730" y="3658777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131" y="3526306"/>
            <a:ext cx="375843" cy="37869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36480" y="1676400"/>
            <a:ext cx="208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 2</a:t>
            </a:r>
            <a:endParaRPr lang="en-US" sz="2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575" y="2364974"/>
            <a:ext cx="418573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972" y="3295398"/>
            <a:ext cx="418573" cy="2462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480" y="2768847"/>
            <a:ext cx="431361" cy="2462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755" y="2900474"/>
            <a:ext cx="431361" cy="24621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550954"/>
            <a:ext cx="418573" cy="24621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168" y="3069900"/>
            <a:ext cx="428780" cy="42037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69" y="2364974"/>
            <a:ext cx="431361" cy="24621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157" y="3714659"/>
            <a:ext cx="431361" cy="24621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51" y="3146693"/>
            <a:ext cx="375843" cy="3786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8040" y="2535132"/>
            <a:ext cx="10912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101" y="3570907"/>
            <a:ext cx="418573" cy="246219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>
            <a:off x="3383719" y="4111427"/>
            <a:ext cx="1644500" cy="682282"/>
          </a:xfrm>
          <a:prstGeom prst="up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sp>
        <p:nvSpPr>
          <p:cNvPr id="29" name="Up Arrow 28"/>
          <p:cNvSpPr/>
          <p:nvPr/>
        </p:nvSpPr>
        <p:spPr>
          <a:xfrm>
            <a:off x="3383719" y="4114800"/>
            <a:ext cx="1644500" cy="682282"/>
          </a:xfrm>
          <a:prstGeom prst="up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26" y="2364974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3" y="3295398"/>
            <a:ext cx="418573" cy="2462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031" y="2768847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06" y="2900474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19" y="3069900"/>
            <a:ext cx="428780" cy="4203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08" y="3714659"/>
            <a:ext cx="431361" cy="24621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934200" y="2606325"/>
            <a:ext cx="10912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652" y="3570907"/>
            <a:ext cx="418573" cy="2462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162467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2</a:t>
            </a:r>
            <a:endParaRPr lang="en-US" sz="24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932" y="3309437"/>
            <a:ext cx="418573" cy="24621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959" y="3295398"/>
            <a:ext cx="418573" cy="2462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87" y="2550954"/>
            <a:ext cx="418573" cy="24621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55" y="3069900"/>
            <a:ext cx="428780" cy="42037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456" y="2364974"/>
            <a:ext cx="431361" cy="2462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144" y="3714659"/>
            <a:ext cx="431361" cy="24621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360" y="2797173"/>
            <a:ext cx="375843" cy="3786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88" y="3570907"/>
            <a:ext cx="418573" cy="24621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020" y="2340767"/>
            <a:ext cx="428780" cy="42037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46" y="2823681"/>
            <a:ext cx="418573" cy="246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5200472"/>
            <a:ext cx="3657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Use training data as a proxy for the data generating distribution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2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26" y="2364974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" y="3295398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1" y="2768847"/>
            <a:ext cx="431361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6" y="2900474"/>
            <a:ext cx="431361" cy="2462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19" y="3069900"/>
            <a:ext cx="428780" cy="4203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8" y="3714659"/>
            <a:ext cx="431361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52" y="3570907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pick a random example from the real training data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 it to the new “training” data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33120" y="23622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put it back (i.e. leave it) in the original training data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2472192" y="5503539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46463" y="3645932"/>
          <a:ext cx="4089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01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6463" y="3645932"/>
                        <a:ext cx="40894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84299" y="2643664"/>
            <a:ext cx="1600200" cy="8498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67760" y="5819745"/>
            <a:ext cx="3999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probability of seeing the data (regardless of model)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84499" y="4652407"/>
            <a:ext cx="419100" cy="11673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pick another random example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3974224" y="6149686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pick another random example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4526290" y="4863124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3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keep going until you’ve created a new “training” data set 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26" y="2364974"/>
            <a:ext cx="418573" cy="2462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" y="3295398"/>
            <a:ext cx="418573" cy="2462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1" y="2768847"/>
            <a:ext cx="431361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6" y="2900474"/>
            <a:ext cx="431361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19" y="3069900"/>
            <a:ext cx="428780" cy="4203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8" y="3714659"/>
            <a:ext cx="431361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52" y="3570907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 m “new” training data sets by sampling with replacement from the original training data set (called </a:t>
            </a:r>
            <a:r>
              <a:rPr lang="en-US" i="1" dirty="0" smtClean="0"/>
              <a:t>m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FF6600"/>
                </a:solidFill>
              </a:rPr>
              <a:t>bootstrap</a:t>
            </a:r>
            <a:r>
              <a:rPr lang="en-US" dirty="0" smtClean="0"/>
              <a:t>” samples)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train a classifier on each of these data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classify, take the majority vote from the </a:t>
            </a:r>
            <a:r>
              <a:rPr lang="en-US" i="1" dirty="0" smtClean="0"/>
              <a:t>m</a:t>
            </a:r>
            <a:r>
              <a:rPr lang="en-US" dirty="0" smtClean="0"/>
              <a:t> classifiers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2565400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43200" y="1752599"/>
            <a:ext cx="1476980" cy="1828801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2493" y="2167049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1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790220" y="4820185"/>
            <a:ext cx="1476980" cy="1733016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9513" y="518160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m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94093" y="3276600"/>
            <a:ext cx="1476980" cy="1806939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3386" y="371917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3409146"/>
            <a:ext cx="3900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Won’t these all be basically the same?</a:t>
            </a:r>
          </a:p>
        </p:txBody>
      </p:sp>
    </p:spTree>
    <p:extLst>
      <p:ext uri="{BB962C8B-B14F-4D97-AF65-F5344CB8AC3E}">
        <p14:creationId xmlns:p14="http://schemas.microsoft.com/office/powerpoint/2010/main" val="73976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27665" y="2286000"/>
            <a:ext cx="7284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For a data set of size n, what is the probability that a given example will </a:t>
            </a:r>
            <a:r>
              <a:rPr lang="en-US" sz="2800" b="1" dirty="0" smtClean="0">
                <a:solidFill>
                  <a:srgbClr val="FF0000"/>
                </a:solidFill>
              </a:rPr>
              <a:t>NOT</a:t>
            </a:r>
            <a:r>
              <a:rPr lang="en-US" sz="2800" dirty="0" smtClean="0">
                <a:solidFill>
                  <a:srgbClr val="FF0000"/>
                </a:solidFill>
              </a:rPr>
              <a:t> be select in a “new” training set sampled from the original?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5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57900" y="1905000"/>
            <a:ext cx="770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is the probability it isn’t chosen the first time?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581400" y="2984500"/>
          <a:ext cx="1600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89" name="Equation" r:id="rId7" imgW="457200" imgH="177800" progId="Equation.3">
                  <p:embed/>
                </p:oleObj>
              </mc:Choice>
              <mc:Fallback>
                <p:oleObj name="Equation" r:id="rId7" imgW="457200" imgH="177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1400" y="2984500"/>
                        <a:ext cx="16002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47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6304" y="1783546"/>
            <a:ext cx="7457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is the probability it isn’t chosen the </a:t>
            </a:r>
            <a:r>
              <a:rPr lang="en-US" sz="2800" b="1" i="1" dirty="0" smtClean="0">
                <a:solidFill>
                  <a:srgbClr val="FF0000"/>
                </a:solidFill>
              </a:rPr>
              <a:t>any</a:t>
            </a:r>
            <a:r>
              <a:rPr lang="en-US" sz="2800" dirty="0" smtClean="0">
                <a:solidFill>
                  <a:srgbClr val="FF0000"/>
                </a:solidFill>
              </a:rPr>
              <a:t> of the n times?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80689" y="2895146"/>
          <a:ext cx="2133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3" name="Equation" r:id="rId7" imgW="609600" imgH="228600" progId="Equation.3">
                  <p:embed/>
                </p:oleObj>
              </mc:Choice>
              <mc:Fallback>
                <p:oleObj name="Equation" r:id="rId7" imgW="6096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0689" y="2895146"/>
                        <a:ext cx="21336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0549" y="3810000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Each draw is independent and has the same probability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7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overlap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219200" y="2514600"/>
          <a:ext cx="6400800" cy="366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52600" y="6182380"/>
            <a:ext cx="5660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Converges very quickly to 1/e ≈ 63%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200400" y="1638300"/>
          <a:ext cx="2133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37" name="Equation" r:id="rId4" imgW="609600" imgH="228600" progId="Equation.3">
                  <p:embed/>
                </p:oleObj>
              </mc:Choice>
              <mc:Fallback>
                <p:oleObj name="Equation" r:id="rId4" imgW="60960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1638300"/>
                        <a:ext cx="21336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045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overlap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2565400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43200" y="1752599"/>
            <a:ext cx="1476980" cy="1828801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2493" y="2167049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1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790220" y="4820185"/>
            <a:ext cx="1476980" cy="1733016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9513" y="518160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m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94093" y="3276600"/>
            <a:ext cx="1476980" cy="1806939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3386" y="371917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865335" y="2375210"/>
            <a:ext cx="3900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Won’t these all be basically the same?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5335" y="3886200"/>
            <a:ext cx="39007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On average, a randomly sampled data set will only contain 63% of the examples in the original</a:t>
            </a:r>
          </a:p>
        </p:txBody>
      </p:sp>
    </p:spTree>
    <p:extLst>
      <p:ext uri="{BB962C8B-B14F-4D97-AF65-F5344CB8AC3E}">
        <p14:creationId xmlns:p14="http://schemas.microsoft.com/office/powerpoint/2010/main" val="29897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828800" y="1905000"/>
          <a:ext cx="40608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5" name="Equation" r:id="rId4" imgW="1739900" imgH="431800" progId="Equation.3">
                  <p:embed/>
                </p:oleObj>
              </mc:Choice>
              <mc:Fallback>
                <p:oleObj name="Equation" r:id="rId4" imgW="1739900" imgH="4318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1905000"/>
                        <a:ext cx="406082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4265399" y="2921833"/>
            <a:ext cx="419100" cy="11673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62200" y="4415135"/>
            <a:ext cx="4747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p(data) matter for the </a:t>
            </a:r>
            <a:r>
              <a:rPr lang="en-US" sz="2400" dirty="0" err="1" smtClean="0">
                <a:solidFill>
                  <a:srgbClr val="FF0000"/>
                </a:solidFill>
              </a:rPr>
              <a:t>argmax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5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bagging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Let’s say 10% of our examples are noisy (i.e. don’t provide good information)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For each of the “new” data set, what proportion of noisy examples will they have?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They’ll still have ~10% of the examples as noisy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However, these examples will only represent about a third of the original noisy examples</a:t>
            </a:r>
          </a:p>
          <a:p>
            <a:pPr marL="4572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For some classifiers that have trouble with noisy classifiers, this can help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bagging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Bagging tends to reduce the </a:t>
            </a:r>
            <a:r>
              <a:rPr lang="en-US" i="1" dirty="0" smtClean="0">
                <a:solidFill>
                  <a:srgbClr val="FF6600"/>
                </a:solidFill>
              </a:rPr>
              <a:t>variance</a:t>
            </a:r>
            <a:r>
              <a:rPr lang="en-US" dirty="0" smtClean="0"/>
              <a:t> of the classifier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By voting, the classifiers are more robust to noisy examples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Bagging is most useful for classifiers that are: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Unstable: small changes in the training set produce very different models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Prone to </a:t>
            </a:r>
            <a:r>
              <a:rPr lang="en-US" dirty="0" err="1" smtClean="0">
                <a:solidFill>
                  <a:srgbClr val="000000"/>
                </a:solidFill>
              </a:rPr>
              <a:t>overfitting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Often has similar effect to regularization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4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13.2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Boosting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6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8549" y="4439285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7842" y="457975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5988165" y="3410692"/>
            <a:ext cx="10222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81400" y="348609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76580" y="2667000"/>
            <a:ext cx="114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Training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35697" y="423923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5067429" y="492916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5529" y="3828308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35529" y="4439285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35529" y="5533857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7" idx="1"/>
          </p:cNvCxnSpPr>
          <p:nvPr/>
        </p:nvCxnSpPr>
        <p:spPr>
          <a:xfrm>
            <a:off x="5015031" y="3686145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5981902" y="4127693"/>
            <a:ext cx="1022235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5221039" y="4457103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88603" y="5884429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034810" y="5772892"/>
            <a:ext cx="1051790" cy="551708"/>
            <a:chOff x="7391399" y="3505200"/>
            <a:chExt cx="1439251" cy="1371600"/>
          </a:xfrm>
          <a:effectLst/>
        </p:grpSpPr>
        <p:sp>
          <p:nvSpPr>
            <p:cNvPr id="39" name="Rounded Rectangle 3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>
            <a:off x="5273945" y="6102302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grpSp>
        <p:nvGrpSpPr>
          <p:cNvPr id="6" name="Group 37"/>
          <p:cNvGrpSpPr/>
          <p:nvPr/>
        </p:nvGrpSpPr>
        <p:grpSpPr>
          <a:xfrm>
            <a:off x="2426307" y="3581400"/>
            <a:ext cx="10222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76580" y="2667000"/>
            <a:ext cx="10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Testing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2420044" y="4203893"/>
            <a:ext cx="1022235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grpSp>
        <p:nvGrpSpPr>
          <p:cNvPr id="32" name="Group 37"/>
          <p:cNvGrpSpPr/>
          <p:nvPr/>
        </p:nvGrpSpPr>
        <p:grpSpPr>
          <a:xfrm>
            <a:off x="2467933" y="5957295"/>
            <a:ext cx="1051790" cy="551708"/>
            <a:chOff x="7391399" y="3505200"/>
            <a:chExt cx="1439251" cy="1371600"/>
          </a:xfrm>
          <a:effectLst/>
        </p:grpSpPr>
        <p:sp>
          <p:nvSpPr>
            <p:cNvPr id="33" name="Rounded Rectangle 3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569305" y="4876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940314"/>
            <a:ext cx="173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 to label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277044" y="3856192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277044" y="4467169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277044" y="5299672"/>
            <a:ext cx="868431" cy="104128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5400000">
            <a:off x="3387558" y="49765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614789" y="3828308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608530" y="4450801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56417" y="6204203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53644" y="3581400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53644" y="4203893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53644" y="5957295"/>
            <a:ext cx="131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m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4: boosting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8600" y="2884714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304800" y="35705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04800" y="41801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04800" y="47897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04800" y="53993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04800" y="60089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0600" y="2884714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1227444" y="358218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27444" y="41801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7444" y="47897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27444" y="541098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219200" y="60089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2067580"/>
            <a:ext cx="2056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training data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45" name="Up Arrow 44"/>
          <p:cNvSpPr/>
          <p:nvPr/>
        </p:nvSpPr>
        <p:spPr>
          <a:xfrm rot="5400000">
            <a:off x="2185891" y="4219973"/>
            <a:ext cx="1644500" cy="682282"/>
          </a:xfrm>
          <a:prstGeom prst="up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801917" y="289560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2093248" y="3582182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093248" y="4180114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093248" y="4789714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093248" y="5410982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085004" y="6008914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581400" y="2981980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 bwMode="auto">
          <a:xfrm>
            <a:off x="3657600" y="36677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657600" y="42773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657600" y="48869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3657600" y="54965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657600" y="61061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67200" y="298198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4504044" y="367944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504044" y="42773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504044" y="48869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504044" y="550824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495800" y="61061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349282" y="2164846"/>
            <a:ext cx="263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“training” data 2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369848" y="367944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5369848" y="427738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369848" y="488698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369848" y="550824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361604" y="610618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577488" y="2972506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90" name="Rectangle 89"/>
          <p:cNvSpPr/>
          <p:nvPr/>
        </p:nvSpPr>
        <p:spPr bwMode="auto">
          <a:xfrm>
            <a:off x="6653688" y="36583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6653688" y="42679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6653688" y="48775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6653688" y="54871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6653688" y="60967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39488" y="2972506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7576332" y="366997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576332" y="426790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576332" y="487750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576332" y="549877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7568088" y="609670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6373917" y="2152549"/>
            <a:ext cx="263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“training” data 3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442136" y="3669974"/>
            <a:ext cx="6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8442136" y="4267906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8442136" y="4877506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442136" y="5498774"/>
            <a:ext cx="6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8433892" y="6096706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029200" y="2979057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26517" y="297180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75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“Strong” learner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764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</a:t>
            </a:r>
          </a:p>
          <a:p>
            <a:r>
              <a:rPr lang="en-US" dirty="0" smtClean="0"/>
              <a:t>a reasonable amount of training data</a:t>
            </a:r>
          </a:p>
          <a:p>
            <a:r>
              <a:rPr lang="en-US" dirty="0"/>
              <a:t>a</a:t>
            </a:r>
            <a:r>
              <a:rPr lang="en-US" dirty="0" smtClean="0"/>
              <a:t> target error rate </a:t>
            </a:r>
            <a:r>
              <a:rPr lang="en-US" dirty="0" err="1" smtClean="0"/>
              <a:t>ε</a:t>
            </a:r>
            <a:endParaRPr lang="en-US" dirty="0" smtClean="0"/>
          </a:p>
          <a:p>
            <a:r>
              <a:rPr lang="en-US" dirty="0" smtClean="0"/>
              <a:t>a failure probability </a:t>
            </a:r>
            <a:r>
              <a:rPr lang="en-US" i="1" dirty="0" smtClean="0"/>
              <a:t>p</a:t>
            </a:r>
            <a:endParaRPr lang="en-US" dirty="0" smtClean="0"/>
          </a:p>
          <a:p>
            <a:endParaRPr lang="en-US" i="1" dirty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rgbClr val="FF6600"/>
                </a:solidFill>
              </a:rPr>
              <a:t>strong learning algorithm</a:t>
            </a:r>
            <a:r>
              <a:rPr lang="en-US" dirty="0" smtClean="0"/>
              <a:t> will produce a classifier with error rate &lt;</a:t>
            </a:r>
            <a:r>
              <a:rPr lang="en-US" dirty="0" err="1" smtClean="0"/>
              <a:t>ε</a:t>
            </a:r>
            <a:r>
              <a:rPr lang="en-US" dirty="0" smtClean="0"/>
              <a:t> with probability 1-p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48" y="0"/>
            <a:ext cx="2308352" cy="27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“Weak” learner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</a:t>
            </a:r>
          </a:p>
          <a:p>
            <a:r>
              <a:rPr lang="en-US" dirty="0"/>
              <a:t>a reasonable amount of training </a:t>
            </a:r>
            <a:r>
              <a:rPr lang="en-US" dirty="0" smtClean="0"/>
              <a:t>data</a:t>
            </a:r>
          </a:p>
          <a:p>
            <a:r>
              <a:rPr lang="en-US" dirty="0"/>
              <a:t>a failure probability </a:t>
            </a:r>
            <a:r>
              <a:rPr lang="en-US" i="1" dirty="0" smtClean="0"/>
              <a:t>p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 smtClean="0">
                <a:solidFill>
                  <a:srgbClr val="FF6600"/>
                </a:solidFill>
              </a:rPr>
              <a:t>weak </a:t>
            </a:r>
            <a:r>
              <a:rPr lang="en-US" b="1" dirty="0">
                <a:solidFill>
                  <a:srgbClr val="FF6600"/>
                </a:solidFill>
              </a:rPr>
              <a:t>learning algorithm</a:t>
            </a:r>
            <a:r>
              <a:rPr lang="en-US" dirty="0"/>
              <a:t> will produce a classifier with error rate &lt;</a:t>
            </a:r>
            <a:r>
              <a:rPr lang="en-US" dirty="0" smtClean="0"/>
              <a:t> 0.5 with probability 1-p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5744"/>
          <a:stretch/>
        </p:blipFill>
        <p:spPr>
          <a:xfrm>
            <a:off x="6821714" y="0"/>
            <a:ext cx="2322286" cy="21196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5400" y="5624286"/>
            <a:ext cx="6157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Weak learners are much easier to create!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learners for boosting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602" y="1752600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3802" y="2438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3802" y="3048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802" y="3657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3802" y="4267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802" y="4876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602" y="17526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56446" y="24500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56446" y="30480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56446" y="3657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56446" y="42788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48202" y="48768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30919" y="1763486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322250" y="245006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22250" y="304800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22250" y="365760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22250" y="427886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14006" y="487680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62400" y="2951933"/>
            <a:ext cx="1752600" cy="707886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weak learning algorithm</a:t>
            </a:r>
            <a:endParaRPr lang="en-US" sz="2000" dirty="0"/>
          </a:p>
        </p:txBody>
      </p:sp>
      <p:sp>
        <p:nvSpPr>
          <p:cNvPr id="25" name="Right Arrow 24"/>
          <p:cNvSpPr/>
          <p:nvPr/>
        </p:nvSpPr>
        <p:spPr bwMode="auto">
          <a:xfrm>
            <a:off x="3238500" y="2939496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5943600" y="2860866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29400" y="2951933"/>
            <a:ext cx="228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weak classifier</a:t>
            </a:r>
            <a:endParaRPr lang="en-US" sz="2800" dirty="0">
              <a:solidFill>
                <a:srgbClr val="FF66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6400" y="5522893"/>
            <a:ext cx="601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Need a weak learning algorithm that can handle </a:t>
            </a:r>
            <a:r>
              <a:rPr lang="en-US" sz="2800" b="1" dirty="0" smtClean="0">
                <a:solidFill>
                  <a:srgbClr val="0000FF"/>
                </a:solidFill>
              </a:rPr>
              <a:t>weighted</a:t>
            </a:r>
            <a:r>
              <a:rPr lang="en-US" sz="2800" dirty="0" smtClean="0">
                <a:solidFill>
                  <a:srgbClr val="0000FF"/>
                </a:solidFill>
              </a:rPr>
              <a:t> examples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9600" y="4232701"/>
            <a:ext cx="385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of our algorithms can handle weights?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4821</TotalTime>
  <Words>4675</Words>
  <Application>Microsoft Office PowerPoint</Application>
  <PresentationFormat>Ekran Gösterisi (4:3)</PresentationFormat>
  <Paragraphs>1071</Paragraphs>
  <Slides>156</Slides>
  <Notes>35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156</vt:i4>
      </vt:variant>
    </vt:vector>
  </HeadingPairs>
  <TitlesOfParts>
    <vt:vector size="170" baseType="lpstr">
      <vt:lpstr>ＭＳ Ｐゴシック</vt:lpstr>
      <vt:lpstr>Arial</vt:lpstr>
      <vt:lpstr>Calibri</vt:lpstr>
      <vt:lpstr>Comic Sans MS</vt:lpstr>
      <vt:lpstr>Courier New</vt:lpstr>
      <vt:lpstr>Sitka Small</vt:lpstr>
      <vt:lpstr>Sylfaen</vt:lpstr>
      <vt:lpstr>Times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Good Regression Videos</vt:lpstr>
      <vt:lpstr>Good Regression Videos</vt:lpstr>
      <vt:lpstr>Good Regression Videos</vt:lpstr>
      <vt:lpstr>Training revisited</vt:lpstr>
      <vt:lpstr>Estimating revisited</vt:lpstr>
      <vt:lpstr>Estimating revisited</vt:lpstr>
      <vt:lpstr>Priors</vt:lpstr>
      <vt:lpstr>Priors</vt:lpstr>
      <vt:lpstr>Priors</vt:lpstr>
      <vt:lpstr>Priors</vt:lpstr>
      <vt:lpstr>A better approach</vt:lpstr>
      <vt:lpstr>Another view on the prior</vt:lpstr>
      <vt:lpstr>Regularization vs prior</vt:lpstr>
      <vt:lpstr>Prior for NB</vt:lpstr>
      <vt:lpstr>Prior: another view</vt:lpstr>
      <vt:lpstr>Prior: another view</vt:lpstr>
      <vt:lpstr>Smoothing</vt:lpstr>
      <vt:lpstr>Basic steps for probabilistic modeling</vt:lpstr>
      <vt:lpstr>Joint models vs conditional models</vt:lpstr>
      <vt:lpstr>A first try: linear</vt:lpstr>
      <vt:lpstr>The challenge</vt:lpstr>
      <vt:lpstr>Odds ratio</vt:lpstr>
      <vt:lpstr>Odds ratio</vt:lpstr>
      <vt:lpstr>Odds ratio</vt:lpstr>
      <vt:lpstr>Log odds (logit function)</vt:lpstr>
      <vt:lpstr>Log odds (logit function)</vt:lpstr>
      <vt:lpstr>Logistic function</vt:lpstr>
      <vt:lpstr>Logistic regression</vt:lpstr>
      <vt:lpstr>Training logistic regression models</vt:lpstr>
      <vt:lpstr>MLE logistic regression</vt:lpstr>
      <vt:lpstr>MLE logistic regression</vt:lpstr>
      <vt:lpstr>MLE logistic regression</vt:lpstr>
      <vt:lpstr>logistic regression: three views</vt:lpstr>
      <vt:lpstr>Overfitting</vt:lpstr>
      <vt:lpstr>Regularization/prior</vt:lpstr>
      <vt:lpstr>Regularization/prior</vt:lpstr>
      <vt:lpstr>Regularization/prior</vt:lpstr>
      <vt:lpstr>Regularization/prior</vt:lpstr>
      <vt:lpstr>Regularization/prior</vt:lpstr>
      <vt:lpstr>Regularization/prior</vt:lpstr>
      <vt:lpstr>L1 vs. L2</vt:lpstr>
      <vt:lpstr>Logistic regression</vt:lpstr>
      <vt:lpstr>A digression:  regression vs. classification</vt:lpstr>
      <vt:lpstr>linear regression</vt:lpstr>
      <vt:lpstr>Linear regression</vt:lpstr>
      <vt:lpstr>Error minimization</vt:lpstr>
      <vt:lpstr>Linear regression</vt:lpstr>
      <vt:lpstr>Linear regression</vt:lpstr>
      <vt:lpstr>Linear regression</vt:lpstr>
      <vt:lpstr>Multiple linear regression</vt:lpstr>
      <vt:lpstr>Multiple linear regression</vt:lpstr>
      <vt:lpstr>Logistic function</vt:lpstr>
      <vt:lpstr>Logistic regression</vt:lpstr>
      <vt:lpstr>PowerPoint Sunusu</vt:lpstr>
      <vt:lpstr>Ensemble learning</vt:lpstr>
      <vt:lpstr>Ensemble learning</vt:lpstr>
      <vt:lpstr>Ensemble learning</vt:lpstr>
      <vt:lpstr>Ensemble learning</vt:lpstr>
      <vt:lpstr>Benefits of ensemble learning</vt:lpstr>
      <vt:lpstr>Benefits of ensemble learning</vt:lpstr>
      <vt:lpstr>Benefits of ensemble learning</vt:lpstr>
      <vt:lpstr>Benefits of ensemble learning</vt:lpstr>
      <vt:lpstr>Benefits of ensemble learning</vt:lpstr>
      <vt:lpstr>Benefits of ensemble learning</vt:lpstr>
      <vt:lpstr>Given enough classifiers…</vt:lpstr>
      <vt:lpstr>Obtaining independent classifiers</vt:lpstr>
      <vt:lpstr>Idea 1: different learning methods</vt:lpstr>
      <vt:lpstr>Idea 1: different learning methods</vt:lpstr>
      <vt:lpstr>Idea 2: split up training data</vt:lpstr>
      <vt:lpstr>Idea 2: split up training data</vt:lpstr>
      <vt:lpstr>Idea 3: bagging</vt:lpstr>
      <vt:lpstr>data generating distribution</vt:lpstr>
      <vt:lpstr>Ideal situation</vt:lpstr>
      <vt:lpstr>bagging</vt:lpstr>
      <vt:lpstr>sampling with replacements</vt:lpstr>
      <vt:lpstr>sampling with replacements</vt:lpstr>
      <vt:lpstr>sampling with replacements</vt:lpstr>
      <vt:lpstr>sampling with replacements</vt:lpstr>
      <vt:lpstr>sampling with replacements</vt:lpstr>
      <vt:lpstr>sampling with replacements</vt:lpstr>
      <vt:lpstr>sampling with replacements</vt:lpstr>
      <vt:lpstr>bagging</vt:lpstr>
      <vt:lpstr>bagging concerns</vt:lpstr>
      <vt:lpstr>bagging concerns</vt:lpstr>
      <vt:lpstr>bagging concerns</vt:lpstr>
      <vt:lpstr>bagging concerns</vt:lpstr>
      <vt:lpstr>probability of overlap</vt:lpstr>
      <vt:lpstr>bagging overlap</vt:lpstr>
      <vt:lpstr>When does bagging work</vt:lpstr>
      <vt:lpstr>When does bagging work</vt:lpstr>
      <vt:lpstr>PowerPoint Sunusu</vt:lpstr>
      <vt:lpstr>Ensemble learning</vt:lpstr>
      <vt:lpstr>Ensemble learning</vt:lpstr>
      <vt:lpstr>Ensemble learning</vt:lpstr>
      <vt:lpstr>Idea 4: boosting</vt:lpstr>
      <vt:lpstr>“Strong” learner</vt:lpstr>
      <vt:lpstr>“Weak” learner</vt:lpstr>
      <vt:lpstr>weak learners for boosting</vt:lpstr>
      <vt:lpstr>boosting: basic algorithm</vt:lpstr>
      <vt:lpstr>boosting basics</vt:lpstr>
      <vt:lpstr>Boosting</vt:lpstr>
      <vt:lpstr>Boosting</vt:lpstr>
      <vt:lpstr>Boosting</vt:lpstr>
      <vt:lpstr>Boosting</vt:lpstr>
      <vt:lpstr>Boosting</vt:lpstr>
      <vt:lpstr>Classifying</vt:lpstr>
      <vt:lpstr>Notation</vt:lpstr>
      <vt:lpstr>AdaBoost: train</vt:lpstr>
      <vt:lpstr>AdaBoost: train</vt:lpstr>
      <vt:lpstr>AdaBoost: train</vt:lpstr>
      <vt:lpstr>AdaBoost: train</vt:lpstr>
      <vt:lpstr>AdaBoost: train</vt:lpstr>
      <vt:lpstr>AdaBoost: train</vt:lpstr>
      <vt:lpstr>AdaBoost: classify</vt:lpstr>
      <vt:lpstr>AdaBoost: classify</vt:lpstr>
      <vt:lpstr>AdaBoost: classify</vt:lpstr>
      <vt:lpstr>AdaBoost: train, updating the weights</vt:lpstr>
      <vt:lpstr>AdaBoost: train</vt:lpstr>
      <vt:lpstr>AdaBoost: train</vt:lpstr>
      <vt:lpstr>AdaBoost: train</vt:lpstr>
      <vt:lpstr>AdaBoost: train</vt:lpstr>
      <vt:lpstr>AdaBoost: train</vt:lpstr>
      <vt:lpstr>AdaBoost: train</vt:lpstr>
      <vt:lpstr>AdaBoost: train</vt:lpstr>
      <vt:lpstr>AdaBoost justification</vt:lpstr>
      <vt:lpstr>AdaBoost justification</vt:lpstr>
      <vt:lpstr>Other boosting variants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AdaBoost: train</vt:lpstr>
      <vt:lpstr>AdaBoost: train</vt:lpstr>
      <vt:lpstr>AdaBoost: train</vt:lpstr>
      <vt:lpstr>Boosted decision stumps</vt:lpstr>
      <vt:lpstr>Boosted decision stumps</vt:lpstr>
      <vt:lpstr>Boosted decision stumps</vt:lpstr>
      <vt:lpstr>Boosting in practice</vt:lpstr>
      <vt:lpstr>Adaboost application example:  face detection</vt:lpstr>
      <vt:lpstr>Adaboost application example:  face detection</vt:lpstr>
      <vt:lpstr>PowerPoint Sunusu</vt:lpstr>
      <vt:lpstr>PowerPoint Sunusu</vt:lpstr>
      <vt:lpstr>“weak” learners</vt:lpstr>
      <vt:lpstr>“weak” learners</vt:lpstr>
      <vt:lpstr>Example output</vt:lpstr>
      <vt:lpstr>Solving other “Face” Tasks </vt:lpstr>
      <vt:lpstr>“weak” classifiers learned</vt:lpstr>
      <vt:lpstr>Bagging vs Boosting</vt:lpstr>
      <vt:lpstr>PowerPoint Sunusu</vt:lpstr>
      <vt:lpstr>PowerPoint Sunusu</vt:lpstr>
      <vt:lpstr>Useful Videos</vt:lpstr>
    </vt:vector>
  </TitlesOfParts>
  <Company>Pomona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CORpus analysis</dc:title>
  <dc:creator>Dave Kauchak</dc:creator>
  <cp:lastModifiedBy>Furkan Gözükara</cp:lastModifiedBy>
  <cp:revision>371</cp:revision>
  <dcterms:created xsi:type="dcterms:W3CDTF">2011-01-25T19:35:23Z</dcterms:created>
  <dcterms:modified xsi:type="dcterms:W3CDTF">2018-12-13T12:49:33Z</dcterms:modified>
</cp:coreProperties>
</file>